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16"/>
  </p:notesMasterIdLst>
  <p:sldIdLst>
    <p:sldId id="275" r:id="rId2"/>
    <p:sldId id="271" r:id="rId3"/>
    <p:sldId id="283" r:id="rId4"/>
    <p:sldId id="273" r:id="rId5"/>
    <p:sldId id="279" r:id="rId6"/>
    <p:sldId id="281" r:id="rId7"/>
    <p:sldId id="259" r:id="rId8"/>
    <p:sldId id="260" r:id="rId9"/>
    <p:sldId id="282" r:id="rId10"/>
    <p:sldId id="265" r:id="rId11"/>
    <p:sldId id="280" r:id="rId12"/>
    <p:sldId id="266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7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84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F274F-E6F3-4837-9ACE-23EBD83D2FF0}" type="datetimeFigureOut">
              <a:rPr lang="de-CH" smtClean="0"/>
              <a:t>13.10.2022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2225EB-801B-4DF1-949F-CD23B3E430C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61417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e15a141cc7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e15a141cc7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15a141cc7_0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e15a141cc7_0_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14.10.2022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BIO325 - Systems dynamics in cell and developmental biology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5C36-3FA1-4E7D-B696-E88080239CC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286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14.10.2022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BIO325 - Systems dynamics in cell and developmental biology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5C36-3FA1-4E7D-B696-E88080239CC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1571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14.10.2022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BIO325 - Systems dynamics in cell and developmental biology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5C36-3FA1-4E7D-B696-E88080239CC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4364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●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○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■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○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■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○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■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85467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14.10.2022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BIO325 - Systems dynamics in cell and developmental biology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5C36-3FA1-4E7D-B696-E88080239CC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1290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14.10.2022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BIO325 - Systems dynamics in cell and developmental biology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5C36-3FA1-4E7D-B696-E88080239CC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320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14.10.2022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BIO325 - Systems dynamics in cell and developmental biology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5C36-3FA1-4E7D-B696-E88080239CC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5587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14.10.2022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BIO325 - Systems dynamics in cell and developmental biology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5C36-3FA1-4E7D-B696-E88080239CC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283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14.10.2022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BIO325 - Systems dynamics in cell and developmental biology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5C36-3FA1-4E7D-B696-E88080239CC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5057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14.10.2022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BIO325 - Systems dynamics in cell and developmental biology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5C36-3FA1-4E7D-B696-E88080239CC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5372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14.10.2022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BIO325 - Systems dynamics in cell and developmental biology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5C36-3FA1-4E7D-B696-E88080239CC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723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14.10.2022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BIO325 - Systems dynamics in cell and developmental biology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5C36-3FA1-4E7D-B696-E88080239CC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7444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14.10.2022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BIO325 - Systems dynamics in cell and developmental biology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F5C36-3FA1-4E7D-B696-E88080239CC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3063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luethi/bio325_2021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59;p14" descr="Ein Bild, das farbig, verschieden, Farben enthält.&#10;&#10;Automatisch generierte Beschreibung">
            <a:extLst>
              <a:ext uri="{FF2B5EF4-FFF2-40B4-BE49-F238E27FC236}">
                <a16:creationId xmlns:a16="http://schemas.microsoft.com/office/drawing/2014/main" id="{4E9B36B6-4AD0-4B64-8AA3-609A889DBE80}"/>
              </a:ext>
            </a:extLst>
          </p:cNvPr>
          <p:cNvPicPr preferRelativeResize="0"/>
          <p:nvPr/>
        </p:nvPicPr>
        <p:blipFill rotWithShape="1">
          <a:blip r:embed="rId2"/>
          <a:srcRect t="18623" r="-1" b="40718"/>
          <a:stretch/>
        </p:blipFill>
        <p:spPr>
          <a:xfrm>
            <a:off x="4693921" y="-478"/>
            <a:ext cx="7498080" cy="2286478"/>
          </a:xfrm>
          <a:prstGeom prst="rect">
            <a:avLst/>
          </a:prstGeom>
          <a:noFill/>
        </p:spPr>
      </p:pic>
      <p:pic>
        <p:nvPicPr>
          <p:cNvPr id="7" name="Google Shape;64;p15">
            <a:extLst>
              <a:ext uri="{FF2B5EF4-FFF2-40B4-BE49-F238E27FC236}">
                <a16:creationId xmlns:a16="http://schemas.microsoft.com/office/drawing/2014/main" id="{D13FB480-1606-46DF-A558-2D10533BAB6C}"/>
              </a:ext>
            </a:extLst>
          </p:cNvPr>
          <p:cNvPicPr preferRelativeResize="0"/>
          <p:nvPr/>
        </p:nvPicPr>
        <p:blipFill rotWithShape="1">
          <a:blip r:embed="rId3"/>
          <a:srcRect t="3982" r="1" b="1"/>
          <a:stretch/>
        </p:blipFill>
        <p:spPr>
          <a:xfrm>
            <a:off x="5669281" y="2285999"/>
            <a:ext cx="6522720" cy="2286000"/>
          </a:xfrm>
          <a:prstGeom prst="rect">
            <a:avLst/>
          </a:prstGeom>
          <a:noFill/>
        </p:spPr>
      </p:pic>
      <p:pic>
        <p:nvPicPr>
          <p:cNvPr id="9" name="Google Shape;54;p13" descr="Ein Bild, das Licht, Verkehr, erleuchtet, draußen enthält.&#10;&#10;Automatisch generierte Beschreibung">
            <a:extLst>
              <a:ext uri="{FF2B5EF4-FFF2-40B4-BE49-F238E27FC236}">
                <a16:creationId xmlns:a16="http://schemas.microsoft.com/office/drawing/2014/main" id="{DB24CA77-20AE-46C0-8CCB-2ED38B76BF4B}"/>
              </a:ext>
            </a:extLst>
          </p:cNvPr>
          <p:cNvPicPr preferRelativeResize="0"/>
          <p:nvPr/>
        </p:nvPicPr>
        <p:blipFill rotWithShape="1">
          <a:blip r:embed="rId4"/>
          <a:srcRect l="19700" r="7695" b="-3"/>
          <a:stretch/>
        </p:blipFill>
        <p:spPr>
          <a:xfrm>
            <a:off x="6838122" y="4571999"/>
            <a:ext cx="5353878" cy="2286000"/>
          </a:xfrm>
          <a:prstGeom prst="rect">
            <a:avLst/>
          </a:prstGeom>
          <a:noFill/>
        </p:spPr>
      </p:pic>
      <p:sp>
        <p:nvSpPr>
          <p:cNvPr id="44" name="Freeform 3">
            <a:extLst>
              <a:ext uri="{FF2B5EF4-FFF2-40B4-BE49-F238E27FC236}">
                <a16:creationId xmlns:a16="http://schemas.microsoft.com/office/drawing/2014/main" id="{D3B67387-E1AF-4422-A3BE-470F36AAD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">
            <a:extLst>
              <a:ext uri="{FF2B5EF4-FFF2-40B4-BE49-F238E27FC236}">
                <a16:creationId xmlns:a16="http://schemas.microsoft.com/office/drawing/2014/main" id="{BFDB170C-F1C9-479A-B799-7374CFFFF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217FCA4-4834-453E-B5EA-6DA4A73D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853" y="1593861"/>
            <a:ext cx="4948428" cy="2651200"/>
          </a:xfrm>
        </p:spPr>
        <p:txBody>
          <a:bodyPr anchor="t">
            <a:normAutofit/>
          </a:bodyPr>
          <a:lstStyle/>
          <a:p>
            <a:pPr algn="l"/>
            <a:r>
              <a:rPr lang="en-US" sz="4600" dirty="0"/>
              <a:t>Systems dynamics in cell and developmental biology</a:t>
            </a:r>
            <a:endParaRPr lang="de-CH" sz="46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5ED5B56-1232-41A1-9043-3FBE8BE02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852" y="4245061"/>
            <a:ext cx="4167376" cy="1155525"/>
          </a:xfrm>
        </p:spPr>
        <p:txBody>
          <a:bodyPr anchor="b">
            <a:normAutofit/>
          </a:bodyPr>
          <a:lstStyle/>
          <a:p>
            <a:pPr algn="l"/>
            <a:endParaRPr lang="en-GB" sz="2000" dirty="0"/>
          </a:p>
          <a:p>
            <a:pPr algn="l"/>
            <a:r>
              <a:rPr lang="en-GB" sz="2000" dirty="0"/>
              <a:t>IT introduction</a:t>
            </a:r>
          </a:p>
          <a:p>
            <a:pPr algn="l"/>
            <a:endParaRPr lang="de-CH" sz="20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A19F054-ECB4-4C80-A12A-7BEFD6261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356350"/>
            <a:ext cx="4948428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BIO325 - Systems dynamics in cell and developmental biology</a:t>
            </a:r>
            <a:endParaRPr lang="en-GB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6D90A46-D821-405D-BA53-9F7D3B8B57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01000" y="6356350"/>
            <a:ext cx="2714626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14.10.2022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F5914367-C125-4DD5-B313-F8BB403D0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5174" y="6356350"/>
            <a:ext cx="4286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45F5C36-3FA1-4E7D-B696-E88080239CC3}" type="slidenum">
              <a:rPr lang="en-GB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970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D33D49-2E35-4AA2-B6AC-0722A1FEA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Installation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basic</a:t>
            </a:r>
            <a:r>
              <a:rPr lang="de-CH" dirty="0"/>
              <a:t> </a:t>
            </a:r>
            <a:r>
              <a:rPr lang="de-CH" dirty="0" err="1"/>
              <a:t>components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BIO325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CD4E94-D72E-4660-A63C-258568F66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>
              <a:hlinkClick r:id="rId2"/>
            </a:endParaRPr>
          </a:p>
          <a:p>
            <a:pPr marL="0" indent="0">
              <a:buNone/>
            </a:pPr>
            <a:r>
              <a:rPr lang="de-CH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https://github.com/adrtsc/bio325_2022</a:t>
            </a:r>
          </a:p>
          <a:p>
            <a:pPr marL="0" indent="0">
              <a:buNone/>
            </a:pPr>
            <a:endParaRPr lang="de-CH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de-CH" dirty="0"/>
              <a:t>Follow </a:t>
            </a:r>
            <a:r>
              <a:rPr lang="de-CH" dirty="0" err="1"/>
              <a:t>the</a:t>
            </a:r>
            <a:r>
              <a:rPr lang="de-CH" dirty="0"/>
              <a:t> Read Me </a:t>
            </a:r>
            <a:r>
              <a:rPr lang="de-CH" dirty="0" err="1"/>
              <a:t>instructions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60B097-88F6-498E-AC56-A628DCD65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5C36-3FA1-4E7D-B696-E88080239CC3}" type="slidenum">
              <a:rPr lang="en-GB" smtClean="0"/>
              <a:t>10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267BA69-D11C-47FB-AB3B-4A981DAFB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BIO325 - Systems dynamics in cell and developmental biology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DE03490-C878-4C63-8806-A7C78FD40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14.10.2022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6067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401109-CDDF-443C-998B-D37BC3448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Installation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Git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0F88B6F-5045-499E-B45E-04E55202A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Windows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375FA74-AD25-4BA8-8695-97880DEBA38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776EEF3-9098-4D2E-9F4A-10D4CC29C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CH" dirty="0" err="1"/>
              <a:t>macOS</a:t>
            </a:r>
            <a:endParaRPr lang="de-CH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83CD3ED-FBE8-4EBB-9C15-3E60F64AFC4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86DD18B-C168-4F9B-A345-B7E8634A8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14.10.2022</a:t>
            </a:r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1BE9E3B-4D21-41F5-BDED-AB1F15DC8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BIO325 - Systems dynamics in cell and developmental biology</a:t>
            </a:r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6615FAA-8564-4AF1-A0AC-E12931944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5C36-3FA1-4E7D-B696-E88080239CC3}" type="slidenum">
              <a:rPr lang="en-GB" smtClean="0"/>
              <a:t>11</a:t>
            </a:fld>
            <a:endParaRPr lang="en-GB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5D0326B-24EA-40F3-AB58-E9CDDCC9F0CC}"/>
              </a:ext>
            </a:extLst>
          </p:cNvPr>
          <p:cNvSpPr txBox="1"/>
          <p:nvPr/>
        </p:nvSpPr>
        <p:spPr>
          <a:xfrm>
            <a:off x="917170" y="3152883"/>
            <a:ext cx="4926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dirty="0"/>
              <a:t>http://git-scm.com/downloads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C7B9AC2-065F-4CD2-83EF-0E230F5DE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42" y="3006726"/>
            <a:ext cx="4595206" cy="181223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F46975A-3677-4BAE-A2CC-4DF54FF80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10" y="3231052"/>
            <a:ext cx="4630732" cy="1073280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4DF5244B-A65C-438E-A2E5-732B67E8A988}"/>
              </a:ext>
            </a:extLst>
          </p:cNvPr>
          <p:cNvSpPr/>
          <p:nvPr/>
        </p:nvSpPr>
        <p:spPr>
          <a:xfrm>
            <a:off x="1781074" y="3548438"/>
            <a:ext cx="841591" cy="27267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14012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C57D12-9DB3-42F7-9AF4-E49AC13EB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Installation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Miniconda</a:t>
            </a:r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DEA735D-ADC6-4669-BD5E-D38E2D486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2579689"/>
            <a:ext cx="9422104" cy="347662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28053A1-F3CE-46BB-987B-0C9879A33A8E}"/>
              </a:ext>
            </a:extLst>
          </p:cNvPr>
          <p:cNvSpPr txBox="1"/>
          <p:nvPr/>
        </p:nvSpPr>
        <p:spPr>
          <a:xfrm>
            <a:off x="838200" y="19536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dirty="0"/>
              <a:t>https://docs.conda.io/en/latest/miniconda.html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3995AAF-A660-4F24-8F8D-EA334BEA5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5C36-3FA1-4E7D-B696-E88080239CC3}" type="slidenum">
              <a:rPr lang="en-GB" smtClean="0"/>
              <a:t>12</a:t>
            </a:fld>
            <a:endParaRPr lang="en-GB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AB37D3B-2B96-4D87-BF4E-A22B5B9F4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BIO325 - Systems dynamics in cell and developmental biology</a:t>
            </a:r>
            <a:endParaRPr lang="en-GB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0A3E9325-16A0-41C0-B4C6-CA6D80445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14.10.2022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952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83E599-B43A-4FC8-A8F9-DDEF66FC5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Create a virtual </a:t>
            </a:r>
            <a:r>
              <a:rPr lang="de-CH" dirty="0" err="1"/>
              <a:t>environment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Python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951D2245-4327-416F-B5FB-3819A926B67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93017" y="2223786"/>
            <a:ext cx="2799482" cy="3933412"/>
          </a:xfrm>
        </p:spPr>
      </p:pic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532F0A7D-62FA-4905-AD05-FAD91D0143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79"/>
          <a:stretch/>
        </p:blipFill>
        <p:spPr>
          <a:xfrm>
            <a:off x="4090471" y="2223786"/>
            <a:ext cx="3680952" cy="1821020"/>
          </a:xfr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4255894-577F-4FEE-82EF-AF92173861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395" y="2223786"/>
            <a:ext cx="3492310" cy="2619234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8D84C9D-70C9-4C20-AD69-D4C60DD1A7A9}"/>
              </a:ext>
            </a:extLst>
          </p:cNvPr>
          <p:cNvSpPr txBox="1"/>
          <p:nvPr/>
        </p:nvSpPr>
        <p:spPr>
          <a:xfrm>
            <a:off x="1390650" y="1471081"/>
            <a:ext cx="10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Windows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0EFF675-3CB1-433A-952C-CC12FF5FCECC}"/>
              </a:ext>
            </a:extLst>
          </p:cNvPr>
          <p:cNvSpPr txBox="1"/>
          <p:nvPr/>
        </p:nvSpPr>
        <p:spPr>
          <a:xfrm>
            <a:off x="5546001" y="147108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Linux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C6FD41D-B9C1-4DF6-9FD2-DDDFB4EE0EAE}"/>
              </a:ext>
            </a:extLst>
          </p:cNvPr>
          <p:cNvSpPr txBox="1"/>
          <p:nvPr/>
        </p:nvSpPr>
        <p:spPr>
          <a:xfrm>
            <a:off x="9772650" y="1471081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/>
              <a:t>macOS</a:t>
            </a:r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B491C81-BE20-4FF9-9810-20F9E0380B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4896"/>
          <a:stretch/>
        </p:blipFill>
        <p:spPr>
          <a:xfrm>
            <a:off x="3991528" y="5220324"/>
            <a:ext cx="4100456" cy="105945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F45EA0-274E-48EB-A3FA-42A85742E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5C36-3FA1-4E7D-B696-E88080239CC3}" type="slidenum">
              <a:rPr lang="en-GB" smtClean="0"/>
              <a:t>13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CD607C-5106-4320-A63F-FFD904EA1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BIO325 - Systems dynamics in cell and developmental biology</a:t>
            </a:r>
            <a:endParaRPr lang="en-GB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14690E6-FC76-40AA-9856-E053DFCC1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14.10.2022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1770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83E599-B43A-4FC8-A8F9-DDEF66FC5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Clone the bio325_2021 </a:t>
            </a:r>
            <a:r>
              <a:rPr lang="en-US" b="1" dirty="0" err="1"/>
              <a:t>github</a:t>
            </a:r>
            <a:r>
              <a:rPr lang="en-US" b="1" dirty="0"/>
              <a:t> repository and install the requirements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123C61D9-2FFE-4A68-B812-EDA89D4292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866"/>
          <a:stretch/>
        </p:blipFill>
        <p:spPr>
          <a:xfrm>
            <a:off x="1614757" y="2497667"/>
            <a:ext cx="9318086" cy="22987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E66331-724C-4FE2-83FF-D92C835CF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5C36-3FA1-4E7D-B696-E88080239CC3}" type="slidenum">
              <a:rPr lang="en-GB" smtClean="0"/>
              <a:t>14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766FF6-5044-4D9C-9BD7-1B6B025C6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BIO325 - Systems dynamics in cell and developmental biology</a:t>
            </a:r>
            <a:endParaRPr lang="en-GB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A528227-04D3-44DB-8F15-57876B950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14.10.2022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3753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398BF1-E48B-4B7F-93B0-C71D227B4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digital image?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166C85F-8BC3-4C5F-8562-8DB81FFE2FF2}"/>
              </a:ext>
            </a:extLst>
          </p:cNvPr>
          <p:cNvSpPr txBox="1"/>
          <p:nvPr/>
        </p:nvSpPr>
        <p:spPr>
          <a:xfrm>
            <a:off x="555886" y="1737645"/>
            <a:ext cx="10159451" cy="2080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Digital images of real objects are generated by light-sensitive sensors (e.g. CCD or CMOS)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These sensors are made of small units (pixels) arranged in a grid.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For each pixel, the incident light is converted into an intensity value.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The bit-depth of an image defines how many different values a pixel can have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E.g. 8-bit image: 256 (</a:t>
            </a:r>
            <a:r>
              <a:rPr lang="de-CH" sz="1400" dirty="0"/>
              <a:t>2</a:t>
            </a:r>
            <a:r>
              <a:rPr lang="de-CH" sz="1400" baseline="30000" dirty="0"/>
              <a:t>8</a:t>
            </a:r>
            <a:r>
              <a:rPr lang="en-GB" sz="1400" dirty="0"/>
              <a:t>) different </a:t>
            </a:r>
            <a:r>
              <a:rPr lang="en-GB" sz="1400" dirty="0" err="1"/>
              <a:t>gray</a:t>
            </a:r>
            <a:r>
              <a:rPr lang="en-GB" sz="1400" dirty="0"/>
              <a:t> values (0-255)</a:t>
            </a:r>
          </a:p>
          <a:p>
            <a:pPr>
              <a:lnSpc>
                <a:spcPct val="150000"/>
              </a:lnSpc>
            </a:pPr>
            <a:endParaRPr lang="en-GB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EE19482-A4E9-4D5A-81DE-0F111E9C2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99" y="3765709"/>
            <a:ext cx="3913004" cy="2153356"/>
          </a:xfrm>
          <a:prstGeom prst="rect">
            <a:avLst/>
          </a:prstGeom>
        </p:spPr>
      </p:pic>
      <p:pic>
        <p:nvPicPr>
          <p:cNvPr id="8" name="Grafik 7" descr="Ein Bild, das Text, drinnen, gefliest, Kreuzworträtsel enthält.&#10;&#10;Automatisch generierte Beschreibung">
            <a:extLst>
              <a:ext uri="{FF2B5EF4-FFF2-40B4-BE49-F238E27FC236}">
                <a16:creationId xmlns:a16="http://schemas.microsoft.com/office/drawing/2014/main" id="{43A94E67-D984-4D37-AE23-70A1ED84B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921" y="3632305"/>
            <a:ext cx="5413572" cy="223002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660B94B5-5280-4160-A57B-AFD17506C43D}"/>
              </a:ext>
            </a:extLst>
          </p:cNvPr>
          <p:cNvSpPr txBox="1"/>
          <p:nvPr/>
        </p:nvSpPr>
        <p:spPr>
          <a:xfrm>
            <a:off x="5378921" y="5862330"/>
            <a:ext cx="5006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/>
              <a:t>Matrix </a:t>
            </a:r>
            <a:r>
              <a:rPr lang="de-CH" sz="1000" dirty="0" err="1"/>
              <a:t>representation</a:t>
            </a:r>
            <a:r>
              <a:rPr lang="de-CH" sz="1000" dirty="0"/>
              <a:t> </a:t>
            </a:r>
            <a:r>
              <a:rPr lang="de-CH" sz="1000" dirty="0" err="1"/>
              <a:t>of</a:t>
            </a:r>
            <a:r>
              <a:rPr lang="de-CH" sz="1000" dirty="0"/>
              <a:t> a </a:t>
            </a:r>
            <a:r>
              <a:rPr lang="de-CH" sz="1000" dirty="0" err="1"/>
              <a:t>grayscale</a:t>
            </a:r>
            <a:r>
              <a:rPr lang="de-CH" sz="1000" dirty="0"/>
              <a:t> </a:t>
            </a:r>
            <a:r>
              <a:rPr lang="de-CH" sz="1000" dirty="0" err="1"/>
              <a:t>image</a:t>
            </a:r>
            <a:r>
              <a:rPr lang="de-CH" sz="1000" dirty="0"/>
              <a:t> (https://ai.stanford.edu/~syyeung/cvweb/tutorial1.html)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1256E43-96FE-4774-9C9D-D1F62F77EC8C}"/>
              </a:ext>
            </a:extLst>
          </p:cNvPr>
          <p:cNvSpPr txBox="1"/>
          <p:nvPr/>
        </p:nvSpPr>
        <p:spPr>
          <a:xfrm>
            <a:off x="963376" y="5866430"/>
            <a:ext cx="4510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/>
              <a:t>Working </a:t>
            </a:r>
            <a:r>
              <a:rPr lang="de-CH" sz="1000" dirty="0" err="1"/>
              <a:t>principle</a:t>
            </a:r>
            <a:r>
              <a:rPr lang="de-CH" sz="1000" dirty="0"/>
              <a:t> </a:t>
            </a:r>
            <a:r>
              <a:rPr lang="de-CH" sz="1000" dirty="0" err="1"/>
              <a:t>of</a:t>
            </a:r>
            <a:r>
              <a:rPr lang="de-CH" sz="1000" dirty="0"/>
              <a:t> CCD and CMOS </a:t>
            </a:r>
            <a:r>
              <a:rPr lang="de-CH" sz="1000" dirty="0" err="1"/>
              <a:t>sensors</a:t>
            </a:r>
            <a:r>
              <a:rPr lang="de-CH" sz="1000" dirty="0"/>
              <a:t> (https://meroli.web.cern.ch/lecture_cmos_vs_ccd_pixel_sensor.html)</a:t>
            </a:r>
          </a:p>
        </p:txBody>
      </p:sp>
      <p:pic>
        <p:nvPicPr>
          <p:cNvPr id="13" name="Grafik 12" descr="Ein Bild, das drinnen, schwarz, weiß, Foto enthält.&#10;&#10;Automatisch generierte Beschreibung">
            <a:extLst>
              <a:ext uri="{FF2B5EF4-FFF2-40B4-BE49-F238E27FC236}">
                <a16:creationId xmlns:a16="http://schemas.microsoft.com/office/drawing/2014/main" id="{A053DFFA-151F-48D2-A60E-381C2C633A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07" y="900003"/>
            <a:ext cx="2034386" cy="2034384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AD7FC52D-ED4D-4309-94B8-908EB49CE818}"/>
              </a:ext>
            </a:extLst>
          </p:cNvPr>
          <p:cNvSpPr txBox="1"/>
          <p:nvPr/>
        </p:nvSpPr>
        <p:spPr>
          <a:xfrm>
            <a:off x="8673075" y="2949786"/>
            <a:ext cx="22044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First digital image (Russel Kirsch, 1957)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80E7DE3-C3BB-449A-9615-155871360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5C36-3FA1-4E7D-B696-E88080239CC3}" type="slidenum">
              <a:rPr lang="en-GB" smtClean="0"/>
              <a:t>2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C1461B5-C810-437E-8C5C-8885B963C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BIO325 - Systems dynamics in cell and developmental biology</a:t>
            </a:r>
            <a:endParaRPr lang="en-GB" dirty="0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2F2F95F0-41BD-42DC-BE03-724F647B8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14.10.2022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67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CBEAAE-D637-4F1B-A5B4-8F651E1D5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olidFill>
                  <a:schemeClr val="bg1"/>
                </a:solidFill>
              </a:rPr>
              <a:t>Images in </a:t>
            </a:r>
            <a:r>
              <a:rPr lang="de-CH" dirty="0" err="1">
                <a:solidFill>
                  <a:schemeClr val="bg1"/>
                </a:solidFill>
              </a:rPr>
              <a:t>fluorescence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microscopy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526B4-EEC0-4964-9805-F38430FF0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14.10.2022</a:t>
            </a:r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A182D5-B6F8-45EF-99F5-B3ED980B9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BIO325 - Systems dynamics in cell and developmental biology</a:t>
            </a:r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CF9D77F-9DD4-4C8A-B6D8-D2ED8A6AF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5C36-3FA1-4E7D-B696-E88080239CC3}" type="slidenum">
              <a:rPr lang="en-GB" smtClean="0"/>
              <a:t>3</a:t>
            </a:fld>
            <a:endParaRPr lang="en-GB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0569180-C5B0-4854-A654-60453CFDD126}"/>
              </a:ext>
            </a:extLst>
          </p:cNvPr>
          <p:cNvSpPr txBox="1"/>
          <p:nvPr/>
        </p:nvSpPr>
        <p:spPr>
          <a:xfrm>
            <a:off x="838200" y="1862667"/>
            <a:ext cx="9771201" cy="1531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1600" dirty="0">
                <a:solidFill>
                  <a:schemeClr val="bg1"/>
                </a:solidFill>
              </a:rPr>
              <a:t>In </a:t>
            </a:r>
            <a:r>
              <a:rPr lang="de-CH" sz="1600" dirty="0" err="1">
                <a:solidFill>
                  <a:schemeClr val="bg1"/>
                </a:solidFill>
              </a:rPr>
              <a:t>fluorescence</a:t>
            </a:r>
            <a:r>
              <a:rPr lang="de-CH" sz="1600" dirty="0">
                <a:solidFill>
                  <a:schemeClr val="bg1"/>
                </a:solidFill>
              </a:rPr>
              <a:t> </a:t>
            </a:r>
            <a:r>
              <a:rPr lang="de-CH" sz="1600" dirty="0" err="1">
                <a:solidFill>
                  <a:schemeClr val="bg1"/>
                </a:solidFill>
              </a:rPr>
              <a:t>microscopy</a:t>
            </a:r>
            <a:r>
              <a:rPr lang="de-CH" sz="1600" dirty="0">
                <a:solidFill>
                  <a:schemeClr val="bg1"/>
                </a:solidFill>
              </a:rPr>
              <a:t>, </a:t>
            </a:r>
            <a:r>
              <a:rPr lang="de-CH" sz="1600" dirty="0" err="1">
                <a:solidFill>
                  <a:schemeClr val="bg1"/>
                </a:solidFill>
              </a:rPr>
              <a:t>images</a:t>
            </a:r>
            <a:r>
              <a:rPr lang="de-CH" sz="1600" dirty="0">
                <a:solidFill>
                  <a:schemeClr val="bg1"/>
                </a:solidFill>
              </a:rPr>
              <a:t> </a:t>
            </a:r>
            <a:r>
              <a:rPr lang="de-CH" sz="1600" dirty="0" err="1">
                <a:solidFill>
                  <a:schemeClr val="bg1"/>
                </a:solidFill>
              </a:rPr>
              <a:t>are</a:t>
            </a:r>
            <a:r>
              <a:rPr lang="de-CH" sz="1600" dirty="0">
                <a:solidFill>
                  <a:schemeClr val="bg1"/>
                </a:solidFill>
              </a:rPr>
              <a:t> </a:t>
            </a:r>
            <a:r>
              <a:rPr lang="de-CH" sz="1600" dirty="0" err="1">
                <a:solidFill>
                  <a:schemeClr val="bg1"/>
                </a:solidFill>
              </a:rPr>
              <a:t>generated</a:t>
            </a:r>
            <a:r>
              <a:rPr lang="de-CH" sz="1600" dirty="0">
                <a:solidFill>
                  <a:schemeClr val="bg1"/>
                </a:solidFill>
              </a:rPr>
              <a:t> in </a:t>
            </a:r>
            <a:r>
              <a:rPr lang="de-CH" sz="1600" dirty="0" err="1">
                <a:solidFill>
                  <a:schemeClr val="bg1"/>
                </a:solidFill>
              </a:rPr>
              <a:t>the</a:t>
            </a:r>
            <a:r>
              <a:rPr lang="de-CH" sz="1600" dirty="0">
                <a:solidFill>
                  <a:schemeClr val="bg1"/>
                </a:solidFill>
              </a:rPr>
              <a:t> same </a:t>
            </a:r>
            <a:r>
              <a:rPr lang="de-CH" sz="1600" dirty="0" err="1">
                <a:solidFill>
                  <a:schemeClr val="bg1"/>
                </a:solidFill>
              </a:rPr>
              <a:t>way</a:t>
            </a:r>
            <a:r>
              <a:rPr lang="de-CH" sz="1600" dirty="0">
                <a:solidFill>
                  <a:schemeClr val="bg1"/>
                </a:solidFill>
              </a:rPr>
              <a:t> just </a:t>
            </a:r>
            <a:r>
              <a:rPr lang="de-CH" sz="1600" dirty="0" err="1">
                <a:solidFill>
                  <a:schemeClr val="bg1"/>
                </a:solidFill>
              </a:rPr>
              <a:t>explained</a:t>
            </a:r>
            <a:endParaRPr lang="de-CH" sz="16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1600" dirty="0" err="1">
                <a:solidFill>
                  <a:schemeClr val="bg1"/>
                </a:solidFill>
              </a:rPr>
              <a:t>Fluorescent</a:t>
            </a:r>
            <a:r>
              <a:rPr lang="de-CH" sz="1600" dirty="0">
                <a:solidFill>
                  <a:schemeClr val="bg1"/>
                </a:solidFill>
              </a:rPr>
              <a:t> </a:t>
            </a:r>
            <a:r>
              <a:rPr lang="de-CH" sz="1600" dirty="0" err="1">
                <a:solidFill>
                  <a:schemeClr val="bg1"/>
                </a:solidFill>
              </a:rPr>
              <a:t>probes</a:t>
            </a:r>
            <a:r>
              <a:rPr lang="de-CH" sz="1600" dirty="0">
                <a:solidFill>
                  <a:schemeClr val="bg1"/>
                </a:solidFill>
              </a:rPr>
              <a:t> </a:t>
            </a:r>
            <a:r>
              <a:rPr lang="de-CH" sz="1600" dirty="0" err="1">
                <a:solidFill>
                  <a:schemeClr val="bg1"/>
                </a:solidFill>
              </a:rPr>
              <a:t>can</a:t>
            </a:r>
            <a:r>
              <a:rPr lang="de-CH" sz="1600" dirty="0">
                <a:solidFill>
                  <a:schemeClr val="bg1"/>
                </a:solidFill>
              </a:rPr>
              <a:t> </a:t>
            </a:r>
            <a:r>
              <a:rPr lang="de-CH" sz="1600" dirty="0" err="1">
                <a:solidFill>
                  <a:schemeClr val="bg1"/>
                </a:solidFill>
              </a:rPr>
              <a:t>be</a:t>
            </a:r>
            <a:r>
              <a:rPr lang="de-CH" sz="1600" dirty="0">
                <a:solidFill>
                  <a:schemeClr val="bg1"/>
                </a:solidFill>
              </a:rPr>
              <a:t> </a:t>
            </a:r>
            <a:r>
              <a:rPr lang="de-CH" sz="1600" dirty="0" err="1">
                <a:solidFill>
                  <a:schemeClr val="bg1"/>
                </a:solidFill>
              </a:rPr>
              <a:t>excited</a:t>
            </a:r>
            <a:r>
              <a:rPr lang="de-CH" sz="1600" dirty="0">
                <a:solidFill>
                  <a:schemeClr val="bg1"/>
                </a:solidFill>
              </a:rPr>
              <a:t> </a:t>
            </a:r>
            <a:r>
              <a:rPr lang="de-CH" sz="1600" dirty="0" err="1">
                <a:solidFill>
                  <a:schemeClr val="bg1"/>
                </a:solidFill>
              </a:rPr>
              <a:t>with</a:t>
            </a:r>
            <a:r>
              <a:rPr lang="de-CH" sz="1600" dirty="0">
                <a:solidFill>
                  <a:schemeClr val="bg1"/>
                </a:solidFill>
              </a:rPr>
              <a:t> a </a:t>
            </a:r>
            <a:r>
              <a:rPr lang="de-CH" sz="1600" dirty="0" err="1">
                <a:solidFill>
                  <a:schemeClr val="bg1"/>
                </a:solidFill>
              </a:rPr>
              <a:t>specific</a:t>
            </a:r>
            <a:r>
              <a:rPr lang="de-CH" sz="1600" dirty="0">
                <a:solidFill>
                  <a:schemeClr val="bg1"/>
                </a:solidFill>
              </a:rPr>
              <a:t> </a:t>
            </a:r>
            <a:r>
              <a:rPr lang="de-CH" sz="1600" dirty="0" err="1">
                <a:solidFill>
                  <a:schemeClr val="bg1"/>
                </a:solidFill>
              </a:rPr>
              <a:t>wavelength</a:t>
            </a:r>
            <a:r>
              <a:rPr lang="de-CH" sz="1600" dirty="0">
                <a:solidFill>
                  <a:schemeClr val="bg1"/>
                </a:solidFill>
              </a:rPr>
              <a:t> </a:t>
            </a:r>
            <a:r>
              <a:rPr lang="de-CH" sz="1600" dirty="0" err="1">
                <a:solidFill>
                  <a:schemeClr val="bg1"/>
                </a:solidFill>
              </a:rPr>
              <a:t>of</a:t>
            </a:r>
            <a:r>
              <a:rPr lang="de-CH" sz="1600" dirty="0">
                <a:solidFill>
                  <a:schemeClr val="bg1"/>
                </a:solidFill>
              </a:rPr>
              <a:t> light and will </a:t>
            </a:r>
            <a:r>
              <a:rPr lang="de-CH" sz="1600" dirty="0" err="1">
                <a:solidFill>
                  <a:schemeClr val="bg1"/>
                </a:solidFill>
              </a:rPr>
              <a:t>emit</a:t>
            </a:r>
            <a:r>
              <a:rPr lang="de-CH" sz="1600" dirty="0">
                <a:solidFill>
                  <a:schemeClr val="bg1"/>
                </a:solidFill>
              </a:rPr>
              <a:t> light </a:t>
            </a:r>
            <a:r>
              <a:rPr lang="de-CH" sz="1600" dirty="0" err="1">
                <a:solidFill>
                  <a:schemeClr val="bg1"/>
                </a:solidFill>
              </a:rPr>
              <a:t>of</a:t>
            </a:r>
            <a:r>
              <a:rPr lang="de-CH" sz="1600" dirty="0">
                <a:solidFill>
                  <a:schemeClr val="bg1"/>
                </a:solidFill>
              </a:rPr>
              <a:t> a </a:t>
            </a:r>
            <a:r>
              <a:rPr lang="de-CH" sz="1600" dirty="0" err="1">
                <a:solidFill>
                  <a:schemeClr val="bg1"/>
                </a:solidFill>
              </a:rPr>
              <a:t>longer</a:t>
            </a:r>
            <a:r>
              <a:rPr lang="de-CH" sz="1600" dirty="0">
                <a:solidFill>
                  <a:schemeClr val="bg1"/>
                </a:solidFill>
              </a:rPr>
              <a:t> </a:t>
            </a:r>
            <a:r>
              <a:rPr lang="de-CH" sz="1600" dirty="0" err="1">
                <a:solidFill>
                  <a:schemeClr val="bg1"/>
                </a:solidFill>
              </a:rPr>
              <a:t>wavelength</a:t>
            </a:r>
            <a:endParaRPr lang="de-CH" sz="16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1600" dirty="0">
                <a:solidFill>
                  <a:schemeClr val="bg1"/>
                </a:solidFill>
              </a:rPr>
              <a:t>The </a:t>
            </a:r>
            <a:r>
              <a:rPr lang="de-CH" sz="1600" dirty="0" err="1">
                <a:solidFill>
                  <a:schemeClr val="bg1"/>
                </a:solidFill>
              </a:rPr>
              <a:t>emitted</a:t>
            </a:r>
            <a:r>
              <a:rPr lang="de-CH" sz="1600" dirty="0">
                <a:solidFill>
                  <a:schemeClr val="bg1"/>
                </a:solidFill>
              </a:rPr>
              <a:t> light </a:t>
            </a:r>
            <a:r>
              <a:rPr lang="de-CH" sz="1600" dirty="0" err="1">
                <a:solidFill>
                  <a:schemeClr val="bg1"/>
                </a:solidFill>
              </a:rPr>
              <a:t>is</a:t>
            </a:r>
            <a:r>
              <a:rPr lang="de-CH" sz="1600" dirty="0">
                <a:solidFill>
                  <a:schemeClr val="bg1"/>
                </a:solidFill>
              </a:rPr>
              <a:t> </a:t>
            </a:r>
            <a:r>
              <a:rPr lang="de-CH" sz="1600" dirty="0" err="1">
                <a:solidFill>
                  <a:schemeClr val="bg1"/>
                </a:solidFill>
              </a:rPr>
              <a:t>then</a:t>
            </a:r>
            <a:r>
              <a:rPr lang="de-CH" sz="1600" dirty="0">
                <a:solidFill>
                  <a:schemeClr val="bg1"/>
                </a:solidFill>
              </a:rPr>
              <a:t> </a:t>
            </a:r>
            <a:r>
              <a:rPr lang="de-CH" sz="1600" dirty="0" err="1">
                <a:solidFill>
                  <a:schemeClr val="bg1"/>
                </a:solidFill>
              </a:rPr>
              <a:t>captured</a:t>
            </a:r>
            <a:r>
              <a:rPr lang="de-CH" sz="1600" dirty="0">
                <a:solidFill>
                  <a:schemeClr val="bg1"/>
                </a:solidFill>
              </a:rPr>
              <a:t> </a:t>
            </a:r>
            <a:r>
              <a:rPr lang="de-CH" sz="1600" dirty="0" err="1">
                <a:solidFill>
                  <a:schemeClr val="bg1"/>
                </a:solidFill>
              </a:rPr>
              <a:t>by</a:t>
            </a:r>
            <a:r>
              <a:rPr lang="de-CH" sz="1600" dirty="0">
                <a:solidFill>
                  <a:schemeClr val="bg1"/>
                </a:solidFill>
              </a:rPr>
              <a:t> a </a:t>
            </a:r>
            <a:r>
              <a:rPr lang="de-CH" sz="1600" dirty="0" err="1">
                <a:solidFill>
                  <a:schemeClr val="bg1"/>
                </a:solidFill>
              </a:rPr>
              <a:t>camera</a:t>
            </a:r>
            <a:r>
              <a:rPr lang="de-CH" sz="1600" dirty="0">
                <a:solidFill>
                  <a:schemeClr val="bg1"/>
                </a:solidFill>
              </a:rPr>
              <a:t> </a:t>
            </a:r>
            <a:r>
              <a:rPr lang="de-CH" sz="1600" dirty="0" err="1">
                <a:solidFill>
                  <a:schemeClr val="bg1"/>
                </a:solidFill>
              </a:rPr>
              <a:t>that</a:t>
            </a:r>
            <a:r>
              <a:rPr lang="de-CH" sz="1600" dirty="0">
                <a:solidFill>
                  <a:schemeClr val="bg1"/>
                </a:solidFill>
              </a:rPr>
              <a:t> </a:t>
            </a:r>
            <a:r>
              <a:rPr lang="de-CH" sz="1600" dirty="0" err="1">
                <a:solidFill>
                  <a:schemeClr val="bg1"/>
                </a:solidFill>
              </a:rPr>
              <a:t>turns</a:t>
            </a:r>
            <a:r>
              <a:rPr lang="de-CH" sz="1600" dirty="0">
                <a:solidFill>
                  <a:schemeClr val="bg1"/>
                </a:solidFill>
              </a:rPr>
              <a:t> </a:t>
            </a:r>
            <a:r>
              <a:rPr lang="de-CH" sz="1600" dirty="0" err="1">
                <a:solidFill>
                  <a:schemeClr val="bg1"/>
                </a:solidFill>
              </a:rPr>
              <a:t>it</a:t>
            </a:r>
            <a:r>
              <a:rPr lang="de-CH" sz="1600" dirty="0">
                <a:solidFill>
                  <a:schemeClr val="bg1"/>
                </a:solidFill>
              </a:rPr>
              <a:t> </a:t>
            </a:r>
            <a:r>
              <a:rPr lang="de-CH" sz="1600" dirty="0" err="1">
                <a:solidFill>
                  <a:schemeClr val="bg1"/>
                </a:solidFill>
              </a:rPr>
              <a:t>into</a:t>
            </a:r>
            <a:r>
              <a:rPr lang="de-CH" sz="1600" dirty="0">
                <a:solidFill>
                  <a:schemeClr val="bg1"/>
                </a:solidFill>
              </a:rPr>
              <a:t> a digital </a:t>
            </a:r>
            <a:r>
              <a:rPr lang="de-CH" sz="1600" dirty="0" err="1">
                <a:solidFill>
                  <a:schemeClr val="bg1"/>
                </a:solidFill>
              </a:rPr>
              <a:t>image</a:t>
            </a:r>
            <a:endParaRPr lang="de-CH" sz="16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1600" dirty="0" err="1">
                <a:solidFill>
                  <a:schemeClr val="bg1"/>
                </a:solidFill>
              </a:rPr>
              <a:t>We</a:t>
            </a:r>
            <a:r>
              <a:rPr lang="de-CH" sz="1600" dirty="0">
                <a:solidFill>
                  <a:schemeClr val="bg1"/>
                </a:solidFill>
              </a:rPr>
              <a:t> </a:t>
            </a:r>
            <a:r>
              <a:rPr lang="de-CH" sz="1600" dirty="0" err="1">
                <a:solidFill>
                  <a:schemeClr val="bg1"/>
                </a:solidFill>
              </a:rPr>
              <a:t>call</a:t>
            </a:r>
            <a:r>
              <a:rPr lang="de-CH" sz="1600" dirty="0">
                <a:solidFill>
                  <a:schemeClr val="bg1"/>
                </a:solidFill>
              </a:rPr>
              <a:t> </a:t>
            </a:r>
            <a:r>
              <a:rPr lang="de-CH" sz="1600" dirty="0" err="1">
                <a:solidFill>
                  <a:schemeClr val="bg1"/>
                </a:solidFill>
              </a:rPr>
              <a:t>these</a:t>
            </a:r>
            <a:r>
              <a:rPr lang="de-CH" sz="1600" dirty="0">
                <a:solidFill>
                  <a:schemeClr val="bg1"/>
                </a:solidFill>
              </a:rPr>
              <a:t> </a:t>
            </a:r>
            <a:r>
              <a:rPr lang="de-CH" sz="1600" dirty="0" err="1">
                <a:solidFill>
                  <a:schemeClr val="bg1"/>
                </a:solidFill>
              </a:rPr>
              <a:t>types</a:t>
            </a:r>
            <a:r>
              <a:rPr lang="de-CH" sz="1600" dirty="0">
                <a:solidFill>
                  <a:schemeClr val="bg1"/>
                </a:solidFill>
              </a:rPr>
              <a:t> </a:t>
            </a:r>
            <a:r>
              <a:rPr lang="de-CH" sz="1600" dirty="0" err="1">
                <a:solidFill>
                  <a:schemeClr val="bg1"/>
                </a:solidFill>
              </a:rPr>
              <a:t>of</a:t>
            </a:r>
            <a:r>
              <a:rPr lang="de-CH" sz="1600" dirty="0">
                <a:solidFill>
                  <a:schemeClr val="bg1"/>
                </a:solidFill>
              </a:rPr>
              <a:t> </a:t>
            </a:r>
            <a:r>
              <a:rPr lang="de-CH" sz="1600" dirty="0" err="1">
                <a:solidFill>
                  <a:schemeClr val="bg1"/>
                </a:solidFill>
              </a:rPr>
              <a:t>images</a:t>
            </a:r>
            <a:r>
              <a:rPr lang="de-CH" sz="1600" dirty="0">
                <a:solidFill>
                  <a:schemeClr val="bg1"/>
                </a:solidFill>
              </a:rPr>
              <a:t> </a:t>
            </a:r>
            <a:r>
              <a:rPr lang="de-CH" sz="1600" b="1" dirty="0">
                <a:solidFill>
                  <a:schemeClr val="bg1"/>
                </a:solidFill>
              </a:rPr>
              <a:t>«</a:t>
            </a:r>
            <a:r>
              <a:rPr lang="de-CH" sz="1600" b="1" dirty="0" err="1">
                <a:solidFill>
                  <a:schemeClr val="bg1"/>
                </a:solidFill>
              </a:rPr>
              <a:t>intensity</a:t>
            </a:r>
            <a:r>
              <a:rPr lang="de-CH" sz="1600" b="1" dirty="0">
                <a:solidFill>
                  <a:schemeClr val="bg1"/>
                </a:solidFill>
              </a:rPr>
              <a:t> </a:t>
            </a:r>
            <a:r>
              <a:rPr lang="de-CH" sz="1600" b="1" dirty="0" err="1">
                <a:solidFill>
                  <a:schemeClr val="bg1"/>
                </a:solidFill>
              </a:rPr>
              <a:t>images</a:t>
            </a:r>
            <a:r>
              <a:rPr lang="de-CH" sz="1600" b="1" dirty="0">
                <a:solidFill>
                  <a:schemeClr val="bg1"/>
                </a:solidFill>
              </a:rPr>
              <a:t>»</a:t>
            </a:r>
            <a:r>
              <a:rPr lang="de-CH" sz="1600" dirty="0">
                <a:solidFill>
                  <a:schemeClr val="bg1"/>
                </a:solidFill>
              </a:rPr>
              <a:t>, </a:t>
            </a:r>
            <a:r>
              <a:rPr lang="de-CH" sz="1600" dirty="0" err="1">
                <a:solidFill>
                  <a:schemeClr val="bg1"/>
                </a:solidFill>
              </a:rPr>
              <a:t>as</a:t>
            </a:r>
            <a:r>
              <a:rPr lang="de-CH" sz="1600" dirty="0">
                <a:solidFill>
                  <a:schemeClr val="bg1"/>
                </a:solidFill>
              </a:rPr>
              <a:t> </a:t>
            </a:r>
            <a:r>
              <a:rPr lang="de-CH" sz="1600" dirty="0" err="1">
                <a:solidFill>
                  <a:schemeClr val="bg1"/>
                </a:solidFill>
              </a:rPr>
              <a:t>opposed</a:t>
            </a:r>
            <a:r>
              <a:rPr lang="de-CH" sz="1600" dirty="0">
                <a:solidFill>
                  <a:schemeClr val="bg1"/>
                </a:solidFill>
              </a:rPr>
              <a:t> </a:t>
            </a:r>
            <a:r>
              <a:rPr lang="de-CH" sz="1600" dirty="0" err="1">
                <a:solidFill>
                  <a:schemeClr val="bg1"/>
                </a:solidFill>
              </a:rPr>
              <a:t>to</a:t>
            </a:r>
            <a:r>
              <a:rPr lang="de-CH" sz="1600" dirty="0">
                <a:solidFill>
                  <a:schemeClr val="bg1"/>
                </a:solidFill>
              </a:rPr>
              <a:t> </a:t>
            </a:r>
            <a:r>
              <a:rPr lang="de-CH" sz="1600" dirty="0" err="1">
                <a:solidFill>
                  <a:schemeClr val="bg1"/>
                </a:solidFill>
              </a:rPr>
              <a:t>other</a:t>
            </a:r>
            <a:r>
              <a:rPr lang="de-CH" sz="1600" dirty="0">
                <a:solidFill>
                  <a:schemeClr val="bg1"/>
                </a:solidFill>
              </a:rPr>
              <a:t> </a:t>
            </a:r>
            <a:r>
              <a:rPr lang="de-CH" sz="1600" dirty="0" err="1">
                <a:solidFill>
                  <a:schemeClr val="bg1"/>
                </a:solidFill>
              </a:rPr>
              <a:t>types</a:t>
            </a:r>
            <a:r>
              <a:rPr lang="de-CH" sz="1600" dirty="0">
                <a:solidFill>
                  <a:schemeClr val="bg1"/>
                </a:solidFill>
              </a:rPr>
              <a:t> </a:t>
            </a:r>
            <a:r>
              <a:rPr lang="de-CH" sz="1600" dirty="0" err="1">
                <a:solidFill>
                  <a:schemeClr val="bg1"/>
                </a:solidFill>
              </a:rPr>
              <a:t>of</a:t>
            </a:r>
            <a:r>
              <a:rPr lang="de-CH" sz="1600" dirty="0">
                <a:solidFill>
                  <a:schemeClr val="bg1"/>
                </a:solidFill>
              </a:rPr>
              <a:t> digital </a:t>
            </a:r>
            <a:r>
              <a:rPr lang="de-CH" sz="1600" dirty="0" err="1">
                <a:solidFill>
                  <a:schemeClr val="bg1"/>
                </a:solidFill>
              </a:rPr>
              <a:t>images</a:t>
            </a:r>
            <a:endParaRPr lang="de-CH" sz="1600" dirty="0">
              <a:solidFill>
                <a:schemeClr val="bg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982E30A-3EA7-4042-8EEA-2B1A9C6C6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702" y="3534575"/>
            <a:ext cx="3467098" cy="258767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44BB11D-9A39-42F3-8367-60151827C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541" y="3194392"/>
            <a:ext cx="2027118" cy="306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62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diagonal liegende Ecken abgeschnitten 3">
            <a:extLst>
              <a:ext uri="{FF2B5EF4-FFF2-40B4-BE49-F238E27FC236}">
                <a16:creationId xmlns:a16="http://schemas.microsoft.com/office/drawing/2014/main" id="{A00C654A-8B2C-428E-8A32-62FFD17B0965}"/>
              </a:ext>
            </a:extLst>
          </p:cNvPr>
          <p:cNvSpPr/>
          <p:nvPr/>
        </p:nvSpPr>
        <p:spPr>
          <a:xfrm>
            <a:off x="5041669" y="4539065"/>
            <a:ext cx="6604684" cy="1412848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1" indent="0">
              <a:buNone/>
            </a:pPr>
            <a:r>
              <a:rPr lang="de-CH" sz="1600" dirty="0">
                <a:solidFill>
                  <a:schemeClr val="bg1"/>
                </a:solidFill>
              </a:rPr>
              <a:t>The </a:t>
            </a:r>
            <a:r>
              <a:rPr lang="de-CH" sz="1600" dirty="0" err="1">
                <a:solidFill>
                  <a:schemeClr val="bg1"/>
                </a:solidFill>
              </a:rPr>
              <a:t>first</a:t>
            </a:r>
            <a:r>
              <a:rPr lang="de-CH" sz="1600" dirty="0">
                <a:solidFill>
                  <a:schemeClr val="bg1"/>
                </a:solidFill>
              </a:rPr>
              <a:t> </a:t>
            </a:r>
            <a:r>
              <a:rPr lang="de-CH" sz="1600" dirty="0" err="1">
                <a:solidFill>
                  <a:schemeClr val="bg1"/>
                </a:solidFill>
              </a:rPr>
              <a:t>step</a:t>
            </a:r>
            <a:r>
              <a:rPr lang="de-CH" sz="1600" dirty="0">
                <a:solidFill>
                  <a:schemeClr val="bg1"/>
                </a:solidFill>
              </a:rPr>
              <a:t> in </a:t>
            </a:r>
            <a:r>
              <a:rPr lang="de-CH" sz="1600" dirty="0" err="1">
                <a:solidFill>
                  <a:schemeClr val="bg1"/>
                </a:solidFill>
              </a:rPr>
              <a:t>biological</a:t>
            </a:r>
            <a:r>
              <a:rPr lang="de-CH" sz="1600" dirty="0">
                <a:solidFill>
                  <a:schemeClr val="bg1"/>
                </a:solidFill>
              </a:rPr>
              <a:t> </a:t>
            </a:r>
            <a:r>
              <a:rPr lang="de-CH" sz="1600" dirty="0" err="1">
                <a:solidFill>
                  <a:schemeClr val="bg1"/>
                </a:solidFill>
              </a:rPr>
              <a:t>image</a:t>
            </a:r>
            <a:r>
              <a:rPr lang="de-CH" sz="1600" dirty="0">
                <a:solidFill>
                  <a:schemeClr val="bg1"/>
                </a:solidFill>
              </a:rPr>
              <a:t> </a:t>
            </a:r>
            <a:r>
              <a:rPr lang="de-CH" sz="1600" dirty="0" err="1">
                <a:solidFill>
                  <a:schemeClr val="bg1"/>
                </a:solidFill>
              </a:rPr>
              <a:t>analyis</a:t>
            </a:r>
            <a:r>
              <a:rPr lang="de-CH" sz="1600" dirty="0">
                <a:solidFill>
                  <a:schemeClr val="bg1"/>
                </a:solidFill>
              </a:rPr>
              <a:t> </a:t>
            </a:r>
            <a:r>
              <a:rPr lang="de-CH" sz="1600" dirty="0" err="1">
                <a:solidFill>
                  <a:schemeClr val="bg1"/>
                </a:solidFill>
              </a:rPr>
              <a:t>often</a:t>
            </a:r>
            <a:r>
              <a:rPr lang="de-CH" sz="1600" dirty="0">
                <a:solidFill>
                  <a:schemeClr val="bg1"/>
                </a:solidFill>
              </a:rPr>
              <a:t> </a:t>
            </a:r>
            <a:r>
              <a:rPr lang="de-CH" sz="1600" dirty="0" err="1">
                <a:solidFill>
                  <a:schemeClr val="bg1"/>
                </a:solidFill>
              </a:rPr>
              <a:t>is</a:t>
            </a:r>
            <a:r>
              <a:rPr lang="de-CH" sz="1600" dirty="0">
                <a:solidFill>
                  <a:schemeClr val="bg1"/>
                </a:solidFill>
              </a:rPr>
              <a:t> </a:t>
            </a:r>
            <a:r>
              <a:rPr lang="de-CH" sz="1600" dirty="0" err="1">
                <a:solidFill>
                  <a:schemeClr val="bg1"/>
                </a:solidFill>
              </a:rPr>
              <a:t>to</a:t>
            </a:r>
            <a:r>
              <a:rPr lang="de-CH" sz="1600" dirty="0">
                <a:solidFill>
                  <a:schemeClr val="bg1"/>
                </a:solidFill>
              </a:rPr>
              <a:t> </a:t>
            </a:r>
            <a:r>
              <a:rPr lang="de-CH" sz="1600" dirty="0" err="1">
                <a:solidFill>
                  <a:schemeClr val="bg1"/>
                </a:solidFill>
              </a:rPr>
              <a:t>identify</a:t>
            </a:r>
            <a:r>
              <a:rPr lang="de-CH" sz="1600" dirty="0">
                <a:solidFill>
                  <a:schemeClr val="bg1"/>
                </a:solidFill>
              </a:rPr>
              <a:t> </a:t>
            </a:r>
            <a:r>
              <a:rPr lang="de-CH" sz="1600" dirty="0" err="1">
                <a:solidFill>
                  <a:schemeClr val="bg1"/>
                </a:solidFill>
              </a:rPr>
              <a:t>where</a:t>
            </a:r>
            <a:r>
              <a:rPr lang="de-CH" sz="1600" dirty="0">
                <a:solidFill>
                  <a:schemeClr val="bg1"/>
                </a:solidFill>
              </a:rPr>
              <a:t> in </a:t>
            </a:r>
            <a:r>
              <a:rPr lang="de-CH" sz="1600" dirty="0" err="1">
                <a:solidFill>
                  <a:schemeClr val="bg1"/>
                </a:solidFill>
              </a:rPr>
              <a:t>the</a:t>
            </a:r>
            <a:r>
              <a:rPr lang="de-CH" sz="1600" dirty="0">
                <a:solidFill>
                  <a:schemeClr val="bg1"/>
                </a:solidFill>
              </a:rPr>
              <a:t> </a:t>
            </a:r>
            <a:r>
              <a:rPr lang="de-CH" sz="1600" dirty="0" err="1">
                <a:solidFill>
                  <a:schemeClr val="bg1"/>
                </a:solidFill>
              </a:rPr>
              <a:t>image</a:t>
            </a:r>
            <a:r>
              <a:rPr lang="de-CH" sz="1600" dirty="0">
                <a:solidFill>
                  <a:schemeClr val="bg1"/>
                </a:solidFill>
              </a:rPr>
              <a:t> </a:t>
            </a:r>
            <a:r>
              <a:rPr lang="de-CH" sz="1600" dirty="0" err="1">
                <a:solidFill>
                  <a:schemeClr val="bg1"/>
                </a:solidFill>
              </a:rPr>
              <a:t>our</a:t>
            </a:r>
            <a:r>
              <a:rPr lang="de-CH" sz="1600" dirty="0">
                <a:solidFill>
                  <a:schemeClr val="bg1"/>
                </a:solidFill>
              </a:rPr>
              <a:t> </a:t>
            </a:r>
            <a:r>
              <a:rPr lang="de-CH" sz="1600" dirty="0" err="1">
                <a:solidFill>
                  <a:schemeClr val="bg1"/>
                </a:solidFill>
              </a:rPr>
              <a:t>objects</a:t>
            </a:r>
            <a:r>
              <a:rPr lang="de-CH" sz="1600" dirty="0">
                <a:solidFill>
                  <a:schemeClr val="bg1"/>
                </a:solidFill>
              </a:rPr>
              <a:t> </a:t>
            </a:r>
            <a:r>
              <a:rPr lang="de-CH" sz="1600" dirty="0" err="1">
                <a:solidFill>
                  <a:schemeClr val="bg1"/>
                </a:solidFill>
              </a:rPr>
              <a:t>of</a:t>
            </a:r>
            <a:r>
              <a:rPr lang="de-CH" sz="1600" dirty="0">
                <a:solidFill>
                  <a:schemeClr val="bg1"/>
                </a:solidFill>
              </a:rPr>
              <a:t> </a:t>
            </a:r>
            <a:r>
              <a:rPr lang="de-CH" sz="1600" dirty="0" err="1">
                <a:solidFill>
                  <a:schemeClr val="bg1"/>
                </a:solidFill>
              </a:rPr>
              <a:t>interests</a:t>
            </a:r>
            <a:r>
              <a:rPr lang="de-CH" sz="1600" dirty="0">
                <a:solidFill>
                  <a:schemeClr val="bg1"/>
                </a:solidFill>
              </a:rPr>
              <a:t> </a:t>
            </a:r>
            <a:r>
              <a:rPr lang="de-CH" sz="1600" dirty="0" err="1">
                <a:solidFill>
                  <a:schemeClr val="bg1"/>
                </a:solidFill>
              </a:rPr>
              <a:t>are</a:t>
            </a:r>
            <a:r>
              <a:rPr lang="de-CH" sz="1600" dirty="0">
                <a:solidFill>
                  <a:schemeClr val="bg1"/>
                </a:solidFill>
              </a:rPr>
              <a:t>.</a:t>
            </a:r>
          </a:p>
          <a:p>
            <a:pPr marL="457200" lvl="1" indent="0">
              <a:buNone/>
            </a:pPr>
            <a:endParaRPr lang="de-CH" sz="16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de-CH" sz="1600" dirty="0">
                <a:solidFill>
                  <a:schemeClr val="bg1"/>
                </a:solidFill>
              </a:rPr>
              <a:t>This </a:t>
            </a:r>
            <a:r>
              <a:rPr lang="de-CH" sz="1600" dirty="0" err="1">
                <a:solidFill>
                  <a:schemeClr val="bg1"/>
                </a:solidFill>
              </a:rPr>
              <a:t>process</a:t>
            </a:r>
            <a:r>
              <a:rPr lang="de-CH" sz="1600" dirty="0">
                <a:solidFill>
                  <a:schemeClr val="bg1"/>
                </a:solidFill>
              </a:rPr>
              <a:t> </a:t>
            </a:r>
            <a:r>
              <a:rPr lang="de-CH" sz="1600" dirty="0" err="1">
                <a:solidFill>
                  <a:schemeClr val="bg1"/>
                </a:solidFill>
              </a:rPr>
              <a:t>is</a:t>
            </a:r>
            <a:r>
              <a:rPr lang="de-CH" sz="1600" dirty="0">
                <a:solidFill>
                  <a:schemeClr val="bg1"/>
                </a:solidFill>
              </a:rPr>
              <a:t> </a:t>
            </a:r>
            <a:r>
              <a:rPr lang="de-CH" sz="1600" dirty="0" err="1">
                <a:solidFill>
                  <a:schemeClr val="bg1"/>
                </a:solidFill>
              </a:rPr>
              <a:t>called</a:t>
            </a:r>
            <a:r>
              <a:rPr lang="de-CH" sz="1600" dirty="0">
                <a:solidFill>
                  <a:schemeClr val="bg1"/>
                </a:solidFill>
              </a:rPr>
              <a:t> </a:t>
            </a:r>
            <a:r>
              <a:rPr lang="de-CH" sz="1600" b="1" i="1" u="sng" dirty="0" err="1">
                <a:solidFill>
                  <a:schemeClr val="bg1"/>
                </a:solidFill>
              </a:rPr>
              <a:t>image</a:t>
            </a:r>
            <a:r>
              <a:rPr lang="de-CH" sz="1600" b="1" i="1" u="sng" dirty="0">
                <a:solidFill>
                  <a:schemeClr val="bg1"/>
                </a:solidFill>
              </a:rPr>
              <a:t> </a:t>
            </a:r>
            <a:r>
              <a:rPr lang="de-CH" sz="1600" b="1" i="1" u="sng" dirty="0" err="1">
                <a:solidFill>
                  <a:schemeClr val="bg1"/>
                </a:solidFill>
              </a:rPr>
              <a:t>segmentation</a:t>
            </a:r>
            <a:endParaRPr lang="de-CH" sz="1600" b="1" i="1" u="sng" dirty="0">
              <a:solidFill>
                <a:schemeClr val="bg1"/>
              </a:solidFill>
            </a:endParaRPr>
          </a:p>
          <a:p>
            <a:pPr algn="ctr"/>
            <a:endParaRPr lang="de-CH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D5172B1-85F0-4F43-A3EE-F42CDC93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de-CH" sz="4800" dirty="0"/>
              <a:t>Image-</a:t>
            </a:r>
            <a:r>
              <a:rPr lang="de-CH" sz="4800" dirty="0" err="1"/>
              <a:t>based</a:t>
            </a:r>
            <a:r>
              <a:rPr lang="de-CH" sz="4800" dirty="0"/>
              <a:t> </a:t>
            </a:r>
            <a:r>
              <a:rPr lang="de-CH" sz="4800" dirty="0" err="1"/>
              <a:t>systems</a:t>
            </a:r>
            <a:r>
              <a:rPr lang="de-CH" sz="4800" dirty="0"/>
              <a:t> </a:t>
            </a:r>
            <a:r>
              <a:rPr lang="de-CH" sz="4800" dirty="0" err="1"/>
              <a:t>biology</a:t>
            </a:r>
            <a:r>
              <a:rPr lang="de-CH" sz="4800" dirty="0"/>
              <a:t> </a:t>
            </a:r>
            <a:r>
              <a:rPr lang="de-CH" sz="4800" dirty="0" err="1"/>
              <a:t>approach</a:t>
            </a:r>
            <a:endParaRPr lang="de-CH" sz="48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DE17B7-0B31-4906-9B0E-58F285AF0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2121408"/>
            <a:ext cx="6730276" cy="2135010"/>
          </a:xfrm>
        </p:spPr>
        <p:txBody>
          <a:bodyPr>
            <a:normAutofit/>
          </a:bodyPr>
          <a:lstStyle/>
          <a:p>
            <a:r>
              <a:rPr lang="de-CH" sz="2000" dirty="0"/>
              <a:t>The </a:t>
            </a:r>
            <a:r>
              <a:rPr lang="de-CH" sz="2000" dirty="0" err="1"/>
              <a:t>goal</a:t>
            </a:r>
            <a:r>
              <a:rPr lang="de-CH" sz="2000" dirty="0"/>
              <a:t> </a:t>
            </a:r>
            <a:r>
              <a:rPr lang="de-CH" sz="2000" dirty="0" err="1"/>
              <a:t>is</a:t>
            </a:r>
            <a:r>
              <a:rPr lang="de-CH" sz="2000" dirty="0"/>
              <a:t> </a:t>
            </a:r>
            <a:r>
              <a:rPr lang="de-CH" sz="2000" dirty="0" err="1"/>
              <a:t>to</a:t>
            </a:r>
            <a:r>
              <a:rPr lang="de-CH" sz="2000" dirty="0"/>
              <a:t> </a:t>
            </a:r>
            <a:r>
              <a:rPr lang="de-CH" sz="2000" dirty="0" err="1"/>
              <a:t>extract</a:t>
            </a:r>
            <a:r>
              <a:rPr lang="de-CH" sz="2000" dirty="0"/>
              <a:t> </a:t>
            </a:r>
            <a:r>
              <a:rPr lang="de-CH" sz="2000" dirty="0" err="1"/>
              <a:t>information</a:t>
            </a:r>
            <a:r>
              <a:rPr lang="de-CH" sz="2000" dirty="0"/>
              <a:t> </a:t>
            </a:r>
            <a:r>
              <a:rPr lang="de-CH" sz="2000" dirty="0" err="1"/>
              <a:t>from</a:t>
            </a:r>
            <a:r>
              <a:rPr lang="de-CH" sz="2000" dirty="0"/>
              <a:t> </a:t>
            </a:r>
            <a:r>
              <a:rPr lang="de-CH" sz="2000" dirty="0" err="1"/>
              <a:t>images</a:t>
            </a:r>
            <a:endParaRPr lang="de-CH" sz="2000" dirty="0"/>
          </a:p>
          <a:p>
            <a:r>
              <a:rPr lang="de-CH" sz="2000" dirty="0" err="1"/>
              <a:t>Typically</a:t>
            </a:r>
            <a:r>
              <a:rPr lang="de-CH" sz="2000" dirty="0"/>
              <a:t>, </a:t>
            </a:r>
            <a:r>
              <a:rPr lang="de-CH" sz="2000" dirty="0" err="1"/>
              <a:t>we</a:t>
            </a:r>
            <a:r>
              <a:rPr lang="de-CH" sz="2000" dirty="0"/>
              <a:t> </a:t>
            </a:r>
            <a:r>
              <a:rPr lang="de-CH" sz="2000" dirty="0" err="1"/>
              <a:t>are</a:t>
            </a:r>
            <a:r>
              <a:rPr lang="de-CH" sz="2000" dirty="0"/>
              <a:t> </a:t>
            </a:r>
            <a:r>
              <a:rPr lang="de-CH" sz="2000" dirty="0" err="1"/>
              <a:t>interested</a:t>
            </a:r>
            <a:r>
              <a:rPr lang="de-CH" sz="2000" dirty="0"/>
              <a:t> in </a:t>
            </a:r>
            <a:r>
              <a:rPr lang="de-CH" sz="2000" dirty="0" err="1"/>
              <a:t>measuring</a:t>
            </a:r>
            <a:r>
              <a:rPr lang="de-CH" sz="2000" dirty="0"/>
              <a:t> </a:t>
            </a:r>
            <a:r>
              <a:rPr lang="de-CH" sz="2000" dirty="0" err="1"/>
              <a:t>features</a:t>
            </a:r>
            <a:r>
              <a:rPr lang="de-CH" sz="2000" dirty="0"/>
              <a:t> </a:t>
            </a:r>
            <a:r>
              <a:rPr lang="de-CH" sz="2000" dirty="0" err="1"/>
              <a:t>of</a:t>
            </a:r>
            <a:r>
              <a:rPr lang="de-CH" sz="2000" dirty="0"/>
              <a:t> </a:t>
            </a:r>
            <a:r>
              <a:rPr lang="de-CH" sz="2000" dirty="0" err="1"/>
              <a:t>distinct</a:t>
            </a:r>
            <a:r>
              <a:rPr lang="de-CH" sz="2000" dirty="0"/>
              <a:t> </a:t>
            </a:r>
            <a:r>
              <a:rPr lang="de-CH" sz="2000" dirty="0" err="1"/>
              <a:t>objects</a:t>
            </a:r>
            <a:r>
              <a:rPr lang="de-CH" sz="2000" dirty="0"/>
              <a:t> in </a:t>
            </a:r>
            <a:r>
              <a:rPr lang="de-CH" sz="2000" dirty="0" err="1"/>
              <a:t>the</a:t>
            </a:r>
            <a:r>
              <a:rPr lang="de-CH" sz="2000" dirty="0"/>
              <a:t> </a:t>
            </a:r>
            <a:r>
              <a:rPr lang="de-CH" sz="2000" dirty="0" err="1"/>
              <a:t>image</a:t>
            </a:r>
            <a:r>
              <a:rPr lang="de-CH" sz="2000" dirty="0"/>
              <a:t>. </a:t>
            </a:r>
            <a:r>
              <a:rPr lang="de-CH" sz="2000" dirty="0" err="1"/>
              <a:t>For</a:t>
            </a:r>
            <a:r>
              <a:rPr lang="de-CH" sz="2000" dirty="0"/>
              <a:t> </a:t>
            </a:r>
            <a:r>
              <a:rPr lang="de-CH" sz="2000" dirty="0" err="1"/>
              <a:t>example</a:t>
            </a:r>
            <a:r>
              <a:rPr lang="de-CH" sz="2000" dirty="0"/>
              <a:t>:</a:t>
            </a:r>
          </a:p>
          <a:p>
            <a:pPr lvl="1"/>
            <a:r>
              <a:rPr lang="de-CH" sz="1600" dirty="0"/>
              <a:t>Cells</a:t>
            </a:r>
          </a:p>
          <a:p>
            <a:pPr lvl="1"/>
            <a:r>
              <a:rPr lang="de-CH" sz="1600" dirty="0"/>
              <a:t>Nuclei</a:t>
            </a:r>
          </a:p>
          <a:p>
            <a:pPr lvl="1"/>
            <a:r>
              <a:rPr lang="de-CH" sz="1600" dirty="0"/>
              <a:t>Embryos</a:t>
            </a:r>
          </a:p>
          <a:p>
            <a:pPr lvl="1"/>
            <a:endParaRPr lang="de-CH" sz="2000" dirty="0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977DFDF1-CFA7-4D45-9543-47B8A08804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11" r="2" b="3"/>
          <a:stretch/>
        </p:blipFill>
        <p:spPr>
          <a:xfrm>
            <a:off x="366215" y="2341310"/>
            <a:ext cx="3839136" cy="1915108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0605648F-7DC6-4C1A-81ED-123445B528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62" r="2" b="2"/>
          <a:stretch/>
        </p:blipFill>
        <p:spPr>
          <a:xfrm>
            <a:off x="366215" y="256498"/>
            <a:ext cx="3824785" cy="1900662"/>
          </a:xfrm>
          <a:prstGeom prst="rect">
            <a:avLst/>
          </a:prstGeom>
        </p:spPr>
      </p:pic>
      <p:sp>
        <p:nvSpPr>
          <p:cNvPr id="71" name="Pfeil: 180-Grad 70">
            <a:extLst>
              <a:ext uri="{FF2B5EF4-FFF2-40B4-BE49-F238E27FC236}">
                <a16:creationId xmlns:a16="http://schemas.microsoft.com/office/drawing/2014/main" id="{2BB3AF2F-3845-4959-8E69-21E5D411B66F}"/>
              </a:ext>
            </a:extLst>
          </p:cNvPr>
          <p:cNvSpPr/>
          <p:nvPr/>
        </p:nvSpPr>
        <p:spPr>
          <a:xfrm rot="5400000">
            <a:off x="4231975" y="2035010"/>
            <a:ext cx="590477" cy="508527"/>
          </a:xfrm>
          <a:prstGeom prst="uturn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  <p:sp>
        <p:nvSpPr>
          <p:cNvPr id="72" name="Pfeil: 180-Grad 71">
            <a:extLst>
              <a:ext uri="{FF2B5EF4-FFF2-40B4-BE49-F238E27FC236}">
                <a16:creationId xmlns:a16="http://schemas.microsoft.com/office/drawing/2014/main" id="{C74A1FD5-A917-42B3-91E5-578FD40ACAEA}"/>
              </a:ext>
            </a:extLst>
          </p:cNvPr>
          <p:cNvSpPr/>
          <p:nvPr/>
        </p:nvSpPr>
        <p:spPr>
          <a:xfrm rot="5400000">
            <a:off x="4306684" y="4184912"/>
            <a:ext cx="590477" cy="508527"/>
          </a:xfrm>
          <a:prstGeom prst="uturn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6E8CECB-6D19-4108-AD5A-DF1495E69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5C36-3FA1-4E7D-B696-E88080239CC3}" type="slidenum">
              <a:rPr lang="en-GB" smtClean="0">
                <a:solidFill>
                  <a:schemeClr val="tx1"/>
                </a:solidFill>
              </a:rPr>
              <a:t>4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45044F9-4D9B-455B-B2B9-75B8C4EB8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BIO325 - Systems dynamics in cell and developmental biology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9FA1033-B59A-453D-BC55-57C9FECCD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>
                <a:solidFill>
                  <a:schemeClr val="tx1"/>
                </a:solidFill>
              </a:rPr>
              <a:t>14.10.2022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Pfeil: 180-Grad 11">
            <a:extLst>
              <a:ext uri="{FF2B5EF4-FFF2-40B4-BE49-F238E27FC236}">
                <a16:creationId xmlns:a16="http://schemas.microsoft.com/office/drawing/2014/main" id="{CFF81E54-562B-4A35-8E95-6F343C201ADF}"/>
              </a:ext>
            </a:extLst>
          </p:cNvPr>
          <p:cNvSpPr/>
          <p:nvPr/>
        </p:nvSpPr>
        <p:spPr>
          <a:xfrm rot="5400000">
            <a:off x="3083246" y="3183736"/>
            <a:ext cx="2887932" cy="508527"/>
          </a:xfrm>
          <a:prstGeom prst="uturn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02AA1DA-5094-4A97-8FCD-E34E893AC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215" y="4462609"/>
            <a:ext cx="3843994" cy="168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08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1" grpId="0" animBg="1"/>
      <p:bldP spid="72" grpId="0" animBg="1"/>
      <p:bldP spid="12" grpId="0" animBg="1"/>
      <p:bldP spid="1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1F120A-0549-48F1-8BA7-71100B4A4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124"/>
            <a:ext cx="4929556" cy="135561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Image segmentation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8AF5CE4-2C02-4BF3-8252-8C7C6EC600D9}"/>
              </a:ext>
            </a:extLst>
          </p:cNvPr>
          <p:cNvSpPr txBox="1"/>
          <p:nvPr/>
        </p:nvSpPr>
        <p:spPr>
          <a:xfrm>
            <a:off x="447528" y="1870364"/>
            <a:ext cx="5803804" cy="4292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The output of image segmentation typically is a </a:t>
            </a:r>
            <a:r>
              <a:rPr lang="de-CH" sz="1600" b="1" dirty="0">
                <a:solidFill>
                  <a:schemeClr val="bg1"/>
                </a:solidFill>
              </a:rPr>
              <a:t>«</a:t>
            </a:r>
            <a:r>
              <a:rPr lang="de-CH" sz="1600" b="1" dirty="0" err="1">
                <a:solidFill>
                  <a:schemeClr val="bg1"/>
                </a:solidFill>
              </a:rPr>
              <a:t>label</a:t>
            </a:r>
            <a:r>
              <a:rPr lang="de-CH" sz="1600" b="1" dirty="0">
                <a:solidFill>
                  <a:schemeClr val="bg1"/>
                </a:solidFill>
              </a:rPr>
              <a:t> </a:t>
            </a:r>
            <a:r>
              <a:rPr lang="de-CH" sz="1600" b="1" dirty="0" err="1">
                <a:solidFill>
                  <a:schemeClr val="bg1"/>
                </a:solidFill>
              </a:rPr>
              <a:t>image</a:t>
            </a:r>
            <a:r>
              <a:rPr lang="de-CH" sz="1600" b="1" dirty="0">
                <a:solidFill>
                  <a:schemeClr val="bg1"/>
                </a:solidFill>
              </a:rPr>
              <a:t>»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Background pixels of a label image usually have the value 0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All pixels assigned to a distinct object have the same value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Basic measurements can directly be extracted from label images with the help of image-processing libraries 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Typical measurements could be: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Area of the object (in pixels)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Roundness of the object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Mean intensity of all pixels of an </a:t>
            </a:r>
            <a:r>
              <a:rPr lang="de-CH" sz="1600" dirty="0" err="1">
                <a:solidFill>
                  <a:schemeClr val="bg1"/>
                </a:solidFill>
              </a:rPr>
              <a:t>intensity</a:t>
            </a:r>
            <a:r>
              <a:rPr lang="de-CH" sz="1600" dirty="0">
                <a:solidFill>
                  <a:schemeClr val="bg1"/>
                </a:solidFill>
              </a:rPr>
              <a:t> </a:t>
            </a:r>
            <a:r>
              <a:rPr lang="de-CH" sz="1600" dirty="0" err="1">
                <a:solidFill>
                  <a:schemeClr val="bg1"/>
                </a:solidFill>
              </a:rPr>
              <a:t>image</a:t>
            </a:r>
            <a:r>
              <a:rPr lang="de-CH" sz="1600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contained in the object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6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9" name="Grafik 8" descr="Ein Bild, das Schreibgerät enthält.&#10;&#10;Automatisch generierte Beschreibung">
            <a:extLst>
              <a:ext uri="{FF2B5EF4-FFF2-40B4-BE49-F238E27FC236}">
                <a16:creationId xmlns:a16="http://schemas.microsoft.com/office/drawing/2014/main" id="{88AB4584-0D3C-419C-9B5B-EDDD961CEE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20" r="-2" b="9842"/>
          <a:stretch/>
        </p:blipFill>
        <p:spPr>
          <a:xfrm>
            <a:off x="7095563" y="3389944"/>
            <a:ext cx="4477348" cy="270650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7C6F706-2C02-4A63-937B-30CBF83F2D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63" r="-2" b="6933"/>
          <a:stretch/>
        </p:blipFill>
        <p:spPr>
          <a:xfrm>
            <a:off x="7095563" y="542084"/>
            <a:ext cx="4477346" cy="2708996"/>
          </a:xfrm>
          <a:prstGeom prst="rect">
            <a:avLst/>
          </a:prstGeom>
        </p:spPr>
      </p:pic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D8E5CF5D-E274-4968-8076-9FF528FC6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F5C36-3FA1-4E7D-B696-E88080239CC3}" type="slidenum">
              <a:rPr lang="en-GB" smtClean="0">
                <a:solidFill>
                  <a:schemeClr val="bg1"/>
                </a:solidFill>
              </a:rPr>
              <a:t>5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7058695E-A2F2-444B-BA32-FEB66B5CD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BIO325 - Systems dynamics in cell and developmental biology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4F6A59B0-CEE2-4B95-A800-EA52A8DBC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23" y="3501459"/>
            <a:ext cx="1616794" cy="398506"/>
          </a:xfrm>
          <a:prstGeom prst="rect">
            <a:avLst/>
          </a:prstGeom>
        </p:spPr>
      </p:pic>
      <p:pic>
        <p:nvPicPr>
          <p:cNvPr id="19" name="Grafik 18" descr="Ein Bild, das Text, Schild enthält.&#10;&#10;Automatisch generierte Beschreibung">
            <a:extLst>
              <a:ext uri="{FF2B5EF4-FFF2-40B4-BE49-F238E27FC236}">
                <a16:creationId xmlns:a16="http://schemas.microsoft.com/office/drawing/2014/main" id="{68300C8C-00CE-4072-B6CE-BDBE469CA9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425" y="3464453"/>
            <a:ext cx="1086986" cy="518130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81561AF-4451-49E8-A7E4-3E8D75AC5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>
                <a:solidFill>
                  <a:schemeClr val="bg1"/>
                </a:solidFill>
              </a:rPr>
              <a:t>14.10.2022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210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59;p14" descr="Ein Bild, das farbig, verschieden, Farben enthält.&#10;&#10;Automatisch generierte Beschreibung">
            <a:extLst>
              <a:ext uri="{FF2B5EF4-FFF2-40B4-BE49-F238E27FC236}">
                <a16:creationId xmlns:a16="http://schemas.microsoft.com/office/drawing/2014/main" id="{4E9B36B6-4AD0-4B64-8AA3-609A889DBE80}"/>
              </a:ext>
            </a:extLst>
          </p:cNvPr>
          <p:cNvPicPr preferRelativeResize="0"/>
          <p:nvPr/>
        </p:nvPicPr>
        <p:blipFill rotWithShape="1">
          <a:blip r:embed="rId2"/>
          <a:srcRect t="18623" r="-1" b="40718"/>
          <a:stretch/>
        </p:blipFill>
        <p:spPr>
          <a:xfrm>
            <a:off x="4693921" y="-478"/>
            <a:ext cx="7498080" cy="2286478"/>
          </a:xfrm>
          <a:prstGeom prst="rect">
            <a:avLst/>
          </a:prstGeom>
          <a:noFill/>
        </p:spPr>
      </p:pic>
      <p:pic>
        <p:nvPicPr>
          <p:cNvPr id="7" name="Google Shape;64;p15">
            <a:extLst>
              <a:ext uri="{FF2B5EF4-FFF2-40B4-BE49-F238E27FC236}">
                <a16:creationId xmlns:a16="http://schemas.microsoft.com/office/drawing/2014/main" id="{D13FB480-1606-46DF-A558-2D10533BAB6C}"/>
              </a:ext>
            </a:extLst>
          </p:cNvPr>
          <p:cNvPicPr preferRelativeResize="0"/>
          <p:nvPr/>
        </p:nvPicPr>
        <p:blipFill rotWithShape="1">
          <a:blip r:embed="rId3"/>
          <a:srcRect t="3982" r="1" b="1"/>
          <a:stretch/>
        </p:blipFill>
        <p:spPr>
          <a:xfrm>
            <a:off x="5669281" y="2285999"/>
            <a:ext cx="6522720" cy="2286000"/>
          </a:xfrm>
          <a:prstGeom prst="rect">
            <a:avLst/>
          </a:prstGeom>
          <a:noFill/>
        </p:spPr>
      </p:pic>
      <p:pic>
        <p:nvPicPr>
          <p:cNvPr id="9" name="Google Shape;54;p13" descr="Ein Bild, das Licht, Verkehr, erleuchtet, draußen enthält.&#10;&#10;Automatisch generierte Beschreibung">
            <a:extLst>
              <a:ext uri="{FF2B5EF4-FFF2-40B4-BE49-F238E27FC236}">
                <a16:creationId xmlns:a16="http://schemas.microsoft.com/office/drawing/2014/main" id="{DB24CA77-20AE-46C0-8CCB-2ED38B76BF4B}"/>
              </a:ext>
            </a:extLst>
          </p:cNvPr>
          <p:cNvPicPr preferRelativeResize="0"/>
          <p:nvPr/>
        </p:nvPicPr>
        <p:blipFill rotWithShape="1">
          <a:blip r:embed="rId4"/>
          <a:srcRect l="19700" r="7695" b="-3"/>
          <a:stretch/>
        </p:blipFill>
        <p:spPr>
          <a:xfrm>
            <a:off x="6838122" y="4571999"/>
            <a:ext cx="5353878" cy="2286000"/>
          </a:xfrm>
          <a:prstGeom prst="rect">
            <a:avLst/>
          </a:prstGeom>
          <a:noFill/>
        </p:spPr>
      </p:pic>
      <p:sp>
        <p:nvSpPr>
          <p:cNvPr id="20" name="Freeform 3">
            <a:extLst>
              <a:ext uri="{FF2B5EF4-FFF2-40B4-BE49-F238E27FC236}">
                <a16:creationId xmlns:a16="http://schemas.microsoft.com/office/drawing/2014/main" id="{D3B67387-E1AF-4422-A3BE-470F36AAD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4">
            <a:extLst>
              <a:ext uri="{FF2B5EF4-FFF2-40B4-BE49-F238E27FC236}">
                <a16:creationId xmlns:a16="http://schemas.microsoft.com/office/drawing/2014/main" id="{BFDB170C-F1C9-479A-B799-7374CFFFF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217FCA4-4834-453E-B5EA-6DA4A73D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235603"/>
            <a:ext cx="4948428" cy="2651200"/>
          </a:xfrm>
        </p:spPr>
        <p:txBody>
          <a:bodyPr anchor="t">
            <a:normAutofit/>
          </a:bodyPr>
          <a:lstStyle/>
          <a:p>
            <a:pPr algn="l"/>
            <a:r>
              <a:rPr lang="en-US" sz="5400" dirty="0"/>
              <a:t>Data exploration and plotting</a:t>
            </a:r>
            <a:endParaRPr lang="de-CH" sz="54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5ED5B56-1232-41A1-9043-3FBE8BE02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69" y="3925622"/>
            <a:ext cx="4167376" cy="1155525"/>
          </a:xfrm>
        </p:spPr>
        <p:txBody>
          <a:bodyPr anchor="b">
            <a:normAutofit/>
          </a:bodyPr>
          <a:lstStyle/>
          <a:p>
            <a:pPr algn="l"/>
            <a:endParaRPr lang="en-GB" sz="2000" dirty="0"/>
          </a:p>
          <a:p>
            <a:pPr algn="l"/>
            <a:r>
              <a:rPr lang="en-GB" sz="2000" dirty="0"/>
              <a:t>IT introduction</a:t>
            </a:r>
          </a:p>
          <a:p>
            <a:pPr algn="l"/>
            <a:endParaRPr lang="de-CH" sz="20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A19F054-ECB4-4C80-A12A-7BEFD6261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356350"/>
            <a:ext cx="4948428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BIO325 - Systems dynamics in cell and developmental biology</a:t>
            </a:r>
            <a:endParaRPr lang="en-GB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6D90A46-D821-405D-BA53-9F7D3B8B57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01000" y="6356350"/>
            <a:ext cx="2714626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14.10.2022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F5914367-C125-4DD5-B313-F8BB403D0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5174" y="6356350"/>
            <a:ext cx="4286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45F5C36-3FA1-4E7D-B696-E88080239CC3}" type="slidenum">
              <a:rPr lang="en-GB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772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 rotWithShape="1">
          <a:blip r:embed="rId3">
            <a:alphaModFix/>
          </a:blip>
          <a:srcRect b="72342"/>
          <a:stretch/>
        </p:blipFill>
        <p:spPr>
          <a:xfrm>
            <a:off x="8371885" y="2279471"/>
            <a:ext cx="2831900" cy="70876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1"/>
              </a:buClr>
              <a:buSzPct val="39285"/>
            </a:pPr>
            <a:r>
              <a:rPr lang="en"/>
              <a:t>5-EU injection in zebrafish embryos</a:t>
            </a:r>
            <a:endParaRPr/>
          </a:p>
          <a:p>
            <a:endParaRPr/>
          </a:p>
        </p:txBody>
      </p:sp>
      <p:pic>
        <p:nvPicPr>
          <p:cNvPr id="71" name="Google Shape;71;p16"/>
          <p:cNvPicPr preferRelativeResize="0"/>
          <p:nvPr/>
        </p:nvPicPr>
        <p:blipFill rotWithShape="1">
          <a:blip r:embed="rId4">
            <a:alphaModFix/>
          </a:blip>
          <a:srcRect l="1748" b="68399"/>
          <a:stretch/>
        </p:blipFill>
        <p:spPr>
          <a:xfrm>
            <a:off x="312617" y="2291867"/>
            <a:ext cx="4023267" cy="70877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/>
          <p:nvPr/>
        </p:nvSpPr>
        <p:spPr>
          <a:xfrm>
            <a:off x="312417" y="2239877"/>
            <a:ext cx="1317600" cy="763200"/>
          </a:xfrm>
          <a:prstGeom prst="rect">
            <a:avLst/>
          </a:prstGeom>
          <a:solidFill>
            <a:srgbClr val="CC0000">
              <a:alpha val="173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/>
              <a:t>Zygote</a:t>
            </a:r>
            <a:endParaRPr sz="1600"/>
          </a:p>
        </p:txBody>
      </p:sp>
      <p:pic>
        <p:nvPicPr>
          <p:cNvPr id="73" name="Google Shape;73;p16"/>
          <p:cNvPicPr preferRelativeResize="0"/>
          <p:nvPr/>
        </p:nvPicPr>
        <p:blipFill rotWithShape="1">
          <a:blip r:embed="rId4">
            <a:alphaModFix/>
          </a:blip>
          <a:srcRect t="52376" r="33748" b="16024"/>
          <a:stretch/>
        </p:blipFill>
        <p:spPr>
          <a:xfrm>
            <a:off x="4264151" y="2268533"/>
            <a:ext cx="2713000" cy="70877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10043711" y="2917185"/>
            <a:ext cx="1835600" cy="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Kimmel et al. 1995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 rotWithShape="1">
          <a:blip r:embed="rId4">
            <a:alphaModFix/>
          </a:blip>
          <a:srcRect l="67837" t="52376" b="12795"/>
          <a:stretch/>
        </p:blipFill>
        <p:spPr>
          <a:xfrm>
            <a:off x="7119351" y="2264169"/>
            <a:ext cx="1287432" cy="76359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/>
          <p:nvPr/>
        </p:nvSpPr>
        <p:spPr>
          <a:xfrm>
            <a:off x="7030036" y="2239400"/>
            <a:ext cx="4124000" cy="763200"/>
          </a:xfrm>
          <a:prstGeom prst="rect">
            <a:avLst/>
          </a:prstGeom>
          <a:solidFill>
            <a:srgbClr val="6AA84F">
              <a:alpha val="134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/>
              <a:t>Blastula</a:t>
            </a:r>
            <a:endParaRPr sz="1600"/>
          </a:p>
        </p:txBody>
      </p:sp>
      <p:sp>
        <p:nvSpPr>
          <p:cNvPr id="77" name="Google Shape;77;p16"/>
          <p:cNvSpPr/>
          <p:nvPr/>
        </p:nvSpPr>
        <p:spPr>
          <a:xfrm>
            <a:off x="1629497" y="2239877"/>
            <a:ext cx="5400400" cy="763200"/>
          </a:xfrm>
          <a:prstGeom prst="rect">
            <a:avLst/>
          </a:prstGeom>
          <a:solidFill>
            <a:srgbClr val="FF9900">
              <a:alpha val="1508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/>
              <a:t>Cleavage</a:t>
            </a:r>
            <a:endParaRPr sz="1600"/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t="53400" r="73986" b="16328"/>
          <a:stretch/>
        </p:blipFill>
        <p:spPr>
          <a:xfrm>
            <a:off x="11154184" y="2236500"/>
            <a:ext cx="725133" cy="7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/>
          <p:nvPr/>
        </p:nvSpPr>
        <p:spPr>
          <a:xfrm>
            <a:off x="11154183" y="2239820"/>
            <a:ext cx="725200" cy="760800"/>
          </a:xfrm>
          <a:prstGeom prst="rect">
            <a:avLst/>
          </a:prstGeom>
          <a:solidFill>
            <a:srgbClr val="45818E">
              <a:alpha val="14530"/>
            </a:srgbClr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1600"/>
          </a:p>
        </p:txBody>
      </p:sp>
      <p:sp>
        <p:nvSpPr>
          <p:cNvPr id="80" name="Google Shape;80;p16"/>
          <p:cNvSpPr txBox="1"/>
          <p:nvPr/>
        </p:nvSpPr>
        <p:spPr>
          <a:xfrm>
            <a:off x="11290767" y="3840401"/>
            <a:ext cx="1002625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000" dirty="0">
                <a:solidFill>
                  <a:srgbClr val="434343"/>
                </a:solidFill>
              </a:rPr>
              <a:t>t [hpf</a:t>
            </a:r>
            <a:r>
              <a:rPr lang="en" sz="2400" dirty="0">
                <a:solidFill>
                  <a:srgbClr val="434343"/>
                </a:solidFill>
              </a:rPr>
              <a:t>]</a:t>
            </a:r>
            <a:endParaRPr sz="2400" dirty="0">
              <a:solidFill>
                <a:srgbClr val="434343"/>
              </a:solidFill>
            </a:endParaRPr>
          </a:p>
        </p:txBody>
      </p:sp>
      <p:grpSp>
        <p:nvGrpSpPr>
          <p:cNvPr id="81" name="Google Shape;81;p16"/>
          <p:cNvGrpSpPr/>
          <p:nvPr/>
        </p:nvGrpSpPr>
        <p:grpSpPr>
          <a:xfrm>
            <a:off x="337200" y="3556000"/>
            <a:ext cx="11517600" cy="184800"/>
            <a:chOff x="252900" y="2819400"/>
            <a:chExt cx="8638200" cy="138600"/>
          </a:xfrm>
        </p:grpSpPr>
        <p:cxnSp>
          <p:nvCxnSpPr>
            <p:cNvPr id="82" name="Google Shape;82;p16"/>
            <p:cNvCxnSpPr/>
            <p:nvPr/>
          </p:nvCxnSpPr>
          <p:spPr>
            <a:xfrm>
              <a:off x="252900" y="2882000"/>
              <a:ext cx="8638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3" name="Google Shape;83;p16"/>
            <p:cNvCxnSpPr/>
            <p:nvPr/>
          </p:nvCxnSpPr>
          <p:spPr>
            <a:xfrm>
              <a:off x="1487950" y="2819400"/>
              <a:ext cx="0" cy="138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16"/>
            <p:cNvCxnSpPr/>
            <p:nvPr/>
          </p:nvCxnSpPr>
          <p:spPr>
            <a:xfrm>
              <a:off x="3458950" y="2819400"/>
              <a:ext cx="0" cy="138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" name="Google Shape;85;p16"/>
            <p:cNvCxnSpPr/>
            <p:nvPr/>
          </p:nvCxnSpPr>
          <p:spPr>
            <a:xfrm>
              <a:off x="5558525" y="2819400"/>
              <a:ext cx="0" cy="138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" name="Google Shape;86;p16"/>
            <p:cNvCxnSpPr/>
            <p:nvPr/>
          </p:nvCxnSpPr>
          <p:spPr>
            <a:xfrm>
              <a:off x="7097829" y="2819400"/>
              <a:ext cx="0" cy="138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" name="Google Shape;87;p16"/>
            <p:cNvCxnSpPr/>
            <p:nvPr/>
          </p:nvCxnSpPr>
          <p:spPr>
            <a:xfrm>
              <a:off x="8365529" y="2819400"/>
              <a:ext cx="0" cy="138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8" name="Google Shape;88;p16"/>
          <p:cNvSpPr txBox="1"/>
          <p:nvPr/>
        </p:nvSpPr>
        <p:spPr>
          <a:xfrm>
            <a:off x="1630228" y="3639193"/>
            <a:ext cx="725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>
                <a:solidFill>
                  <a:srgbClr val="434343"/>
                </a:solidFill>
              </a:rPr>
              <a:t>1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4249328" y="3639193"/>
            <a:ext cx="725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>
                <a:solidFill>
                  <a:srgbClr val="434343"/>
                </a:solidFill>
              </a:rPr>
              <a:t>2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7048295" y="3639193"/>
            <a:ext cx="725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>
                <a:solidFill>
                  <a:srgbClr val="434343"/>
                </a:solidFill>
              </a:rPr>
              <a:t>3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9101161" y="3639193"/>
            <a:ext cx="725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>
                <a:solidFill>
                  <a:srgbClr val="434343"/>
                </a:solidFill>
              </a:rPr>
              <a:t>4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10791428" y="3639193"/>
            <a:ext cx="725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>
                <a:solidFill>
                  <a:srgbClr val="434343"/>
                </a:solidFill>
              </a:rPr>
              <a:t>5</a:t>
            </a:r>
            <a:endParaRPr sz="2400">
              <a:solidFill>
                <a:srgbClr val="434343"/>
              </a:solidFill>
            </a:endParaRPr>
          </a:p>
        </p:txBody>
      </p:sp>
      <p:cxnSp>
        <p:nvCxnSpPr>
          <p:cNvPr id="93" name="Google Shape;93;p16"/>
          <p:cNvCxnSpPr/>
          <p:nvPr/>
        </p:nvCxnSpPr>
        <p:spPr>
          <a:xfrm>
            <a:off x="4846200" y="1928700"/>
            <a:ext cx="63056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94" name="Google Shape;94;p16"/>
          <p:cNvSpPr txBox="1"/>
          <p:nvPr/>
        </p:nvSpPr>
        <p:spPr>
          <a:xfrm>
            <a:off x="7079400" y="1420633"/>
            <a:ext cx="776000" cy="4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ZGA</a:t>
            </a:r>
            <a:endParaRPr sz="2400"/>
          </a:p>
        </p:txBody>
      </p:sp>
      <p:cxnSp>
        <p:nvCxnSpPr>
          <p:cNvPr id="96" name="Google Shape;96;p16"/>
          <p:cNvCxnSpPr/>
          <p:nvPr/>
        </p:nvCxnSpPr>
        <p:spPr>
          <a:xfrm rot="10800000">
            <a:off x="654313" y="4511667"/>
            <a:ext cx="0" cy="3644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4" name="Google Shape;104;p16"/>
          <p:cNvSpPr txBox="1"/>
          <p:nvPr/>
        </p:nvSpPr>
        <p:spPr>
          <a:xfrm>
            <a:off x="-256823" y="4904147"/>
            <a:ext cx="2557866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2400" b="1" dirty="0">
                <a:solidFill>
                  <a:schemeClr val="dk1"/>
                </a:solidFill>
              </a:rPr>
              <a:t>Injection</a:t>
            </a:r>
            <a:endParaRPr sz="2400" b="1" dirty="0">
              <a:solidFill>
                <a:schemeClr val="dk1"/>
              </a:solidFill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6096000" y="4875251"/>
            <a:ext cx="54848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000" b="1" dirty="0"/>
              <a:t>fixation </a:t>
            </a:r>
            <a:r>
              <a:rPr lang="en" sz="2000" dirty="0"/>
              <a:t>2-4 hpf based on time point of laying</a:t>
            </a:r>
            <a:endParaRPr sz="2000" dirty="0"/>
          </a:p>
          <a:p>
            <a:pPr algn="ctr"/>
            <a:r>
              <a:rPr lang="en" sz="2000" dirty="0"/>
              <a:t>~10 embryos per time point</a:t>
            </a:r>
            <a:endParaRPr sz="2000" dirty="0"/>
          </a:p>
        </p:txBody>
      </p:sp>
      <p:cxnSp>
        <p:nvCxnSpPr>
          <p:cNvPr id="106" name="Google Shape;106;p16"/>
          <p:cNvCxnSpPr/>
          <p:nvPr/>
        </p:nvCxnSpPr>
        <p:spPr>
          <a:xfrm>
            <a:off x="4606300" y="4546297"/>
            <a:ext cx="0" cy="3644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" name="Google Shape;107;p16"/>
          <p:cNvCxnSpPr/>
          <p:nvPr/>
        </p:nvCxnSpPr>
        <p:spPr>
          <a:xfrm>
            <a:off x="5280917" y="4546297"/>
            <a:ext cx="0" cy="3644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8" name="Google Shape;108;p16"/>
          <p:cNvCxnSpPr/>
          <p:nvPr/>
        </p:nvCxnSpPr>
        <p:spPr>
          <a:xfrm>
            <a:off x="5980443" y="4546297"/>
            <a:ext cx="0" cy="3644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9" name="Google Shape;109;p16"/>
          <p:cNvCxnSpPr/>
          <p:nvPr/>
        </p:nvCxnSpPr>
        <p:spPr>
          <a:xfrm>
            <a:off x="6639192" y="4546297"/>
            <a:ext cx="0" cy="3644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0" name="Google Shape;110;p16"/>
          <p:cNvCxnSpPr/>
          <p:nvPr/>
        </p:nvCxnSpPr>
        <p:spPr>
          <a:xfrm>
            <a:off x="7229056" y="4546297"/>
            <a:ext cx="0" cy="3644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1" name="Google Shape;111;p16"/>
          <p:cNvCxnSpPr/>
          <p:nvPr/>
        </p:nvCxnSpPr>
        <p:spPr>
          <a:xfrm>
            <a:off x="7799184" y="4546297"/>
            <a:ext cx="0" cy="3644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2" name="Google Shape;112;p16"/>
          <p:cNvCxnSpPr/>
          <p:nvPr/>
        </p:nvCxnSpPr>
        <p:spPr>
          <a:xfrm>
            <a:off x="8616187" y="4546297"/>
            <a:ext cx="0" cy="3644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" name="Google Shape;113;p16"/>
          <p:cNvCxnSpPr/>
          <p:nvPr/>
        </p:nvCxnSpPr>
        <p:spPr>
          <a:xfrm>
            <a:off x="9412500" y="4546297"/>
            <a:ext cx="0" cy="3644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8" name="Google Shape;120;p17">
            <a:extLst>
              <a:ext uri="{FF2B5EF4-FFF2-40B4-BE49-F238E27FC236}">
                <a16:creationId xmlns:a16="http://schemas.microsoft.com/office/drawing/2014/main" id="{43F7B7ED-A819-4D13-937D-2EF5C11CA92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3362"/>
          <a:stretch/>
        </p:blipFill>
        <p:spPr>
          <a:xfrm>
            <a:off x="1955565" y="4509587"/>
            <a:ext cx="2214369" cy="1828461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122;p17">
            <a:extLst>
              <a:ext uri="{FF2B5EF4-FFF2-40B4-BE49-F238E27FC236}">
                <a16:creationId xmlns:a16="http://schemas.microsoft.com/office/drawing/2014/main" id="{9BDECA16-5A56-4440-80A3-45A3DBB203CC}"/>
              </a:ext>
            </a:extLst>
          </p:cNvPr>
          <p:cNvSpPr txBox="1"/>
          <p:nvPr/>
        </p:nvSpPr>
        <p:spPr>
          <a:xfrm>
            <a:off x="1363998" y="6319186"/>
            <a:ext cx="2663405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en" sz="1200"/>
              <a:t>Chen et al. 2019</a:t>
            </a:r>
            <a:endParaRPr sz="120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623FB6F-B537-B0B4-79BE-199C5AFF90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-CH" smtClean="0"/>
              <a:pPr/>
              <a:t>7</a:t>
            </a:fld>
            <a:endParaRPr lang="de-CH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Click-it and IF staining</a:t>
            </a:r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1"/>
          </p:nvPr>
        </p:nvSpPr>
        <p:spPr>
          <a:xfrm>
            <a:off x="415600" y="1901600"/>
            <a:ext cx="5680400" cy="419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"/>
              <a:t>Pool embryos across timepoints in an Eppi</a:t>
            </a:r>
            <a:endParaRPr/>
          </a:p>
          <a:p>
            <a:pPr>
              <a:lnSpc>
                <a:spcPct val="150000"/>
              </a:lnSpc>
            </a:pPr>
            <a:r>
              <a:rPr lang="en"/>
              <a:t>Click-it staining with </a:t>
            </a:r>
            <a:r>
              <a:rPr lang="en" b="1"/>
              <a:t>AF647-azide</a:t>
            </a:r>
            <a:endParaRPr b="1"/>
          </a:p>
          <a:p>
            <a:pPr>
              <a:lnSpc>
                <a:spcPct val="150000"/>
              </a:lnSpc>
            </a:pPr>
            <a:r>
              <a:rPr lang="en"/>
              <a:t>IF against </a:t>
            </a:r>
            <a:r>
              <a:rPr lang="en" b="1"/>
              <a:t>β-Catenin (568)</a:t>
            </a:r>
            <a:r>
              <a:rPr lang="en"/>
              <a:t> and </a:t>
            </a:r>
            <a:r>
              <a:rPr lang="en" b="1"/>
              <a:t>PCNA (405)</a:t>
            </a:r>
            <a:endParaRPr b="1"/>
          </a:p>
          <a:p>
            <a:pPr>
              <a:lnSpc>
                <a:spcPct val="150000"/>
              </a:lnSpc>
            </a:pPr>
            <a:r>
              <a:rPr lang="en" b="1"/>
              <a:t>SYTOX-488</a:t>
            </a:r>
            <a:r>
              <a:rPr lang="en"/>
              <a:t> to stain DNA</a:t>
            </a:r>
            <a:endParaRPr/>
          </a:p>
          <a:p>
            <a:pPr>
              <a:lnSpc>
                <a:spcPct val="150000"/>
              </a:lnSpc>
            </a:pPr>
            <a:r>
              <a:rPr lang="en"/>
              <a:t>2 replicates</a:t>
            </a:r>
            <a:endParaRPr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BB32D7C-E45F-BB12-7436-9909852E63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-CH" smtClean="0"/>
              <a:pPr/>
              <a:t>8</a:t>
            </a:fld>
            <a:endParaRPr lang="de-CH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59;p14" descr="Ein Bild, das farbig, verschieden, Farben enthält.&#10;&#10;Automatisch generierte Beschreibung">
            <a:extLst>
              <a:ext uri="{FF2B5EF4-FFF2-40B4-BE49-F238E27FC236}">
                <a16:creationId xmlns:a16="http://schemas.microsoft.com/office/drawing/2014/main" id="{4E9B36B6-4AD0-4B64-8AA3-609A889DBE80}"/>
              </a:ext>
            </a:extLst>
          </p:cNvPr>
          <p:cNvPicPr preferRelativeResize="0"/>
          <p:nvPr/>
        </p:nvPicPr>
        <p:blipFill rotWithShape="1">
          <a:blip r:embed="rId2"/>
          <a:srcRect t="18623" r="-1" b="40718"/>
          <a:stretch/>
        </p:blipFill>
        <p:spPr>
          <a:xfrm>
            <a:off x="4693921" y="-478"/>
            <a:ext cx="7498080" cy="2286478"/>
          </a:xfrm>
          <a:prstGeom prst="rect">
            <a:avLst/>
          </a:prstGeom>
          <a:noFill/>
        </p:spPr>
      </p:pic>
      <p:pic>
        <p:nvPicPr>
          <p:cNvPr id="7" name="Google Shape;64;p15">
            <a:extLst>
              <a:ext uri="{FF2B5EF4-FFF2-40B4-BE49-F238E27FC236}">
                <a16:creationId xmlns:a16="http://schemas.microsoft.com/office/drawing/2014/main" id="{D13FB480-1606-46DF-A558-2D10533BAB6C}"/>
              </a:ext>
            </a:extLst>
          </p:cNvPr>
          <p:cNvPicPr preferRelativeResize="0"/>
          <p:nvPr/>
        </p:nvPicPr>
        <p:blipFill rotWithShape="1">
          <a:blip r:embed="rId3"/>
          <a:srcRect t="3982" r="1" b="1"/>
          <a:stretch/>
        </p:blipFill>
        <p:spPr>
          <a:xfrm>
            <a:off x="5669281" y="2285999"/>
            <a:ext cx="6522720" cy="2286000"/>
          </a:xfrm>
          <a:prstGeom prst="rect">
            <a:avLst/>
          </a:prstGeom>
          <a:noFill/>
        </p:spPr>
      </p:pic>
      <p:pic>
        <p:nvPicPr>
          <p:cNvPr id="9" name="Google Shape;54;p13" descr="Ein Bild, das Licht, Verkehr, erleuchtet, draußen enthält.&#10;&#10;Automatisch generierte Beschreibung">
            <a:extLst>
              <a:ext uri="{FF2B5EF4-FFF2-40B4-BE49-F238E27FC236}">
                <a16:creationId xmlns:a16="http://schemas.microsoft.com/office/drawing/2014/main" id="{DB24CA77-20AE-46C0-8CCB-2ED38B76BF4B}"/>
              </a:ext>
            </a:extLst>
          </p:cNvPr>
          <p:cNvPicPr preferRelativeResize="0"/>
          <p:nvPr/>
        </p:nvPicPr>
        <p:blipFill rotWithShape="1">
          <a:blip r:embed="rId4"/>
          <a:srcRect l="19700" r="7695" b="-3"/>
          <a:stretch/>
        </p:blipFill>
        <p:spPr>
          <a:xfrm>
            <a:off x="6838122" y="4571999"/>
            <a:ext cx="5353878" cy="2286000"/>
          </a:xfrm>
          <a:prstGeom prst="rect">
            <a:avLst/>
          </a:prstGeom>
          <a:noFill/>
        </p:spPr>
      </p:pic>
      <p:sp>
        <p:nvSpPr>
          <p:cNvPr id="20" name="Freeform 3">
            <a:extLst>
              <a:ext uri="{FF2B5EF4-FFF2-40B4-BE49-F238E27FC236}">
                <a16:creationId xmlns:a16="http://schemas.microsoft.com/office/drawing/2014/main" id="{D3B67387-E1AF-4422-A3BE-470F36AAD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4">
            <a:extLst>
              <a:ext uri="{FF2B5EF4-FFF2-40B4-BE49-F238E27FC236}">
                <a16:creationId xmlns:a16="http://schemas.microsoft.com/office/drawing/2014/main" id="{BFDB170C-F1C9-479A-B799-7374CFFFF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217FCA4-4834-453E-B5EA-6DA4A73D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853" y="2103160"/>
            <a:ext cx="4948428" cy="2651200"/>
          </a:xfrm>
        </p:spPr>
        <p:txBody>
          <a:bodyPr anchor="t">
            <a:normAutofit/>
          </a:bodyPr>
          <a:lstStyle/>
          <a:p>
            <a:pPr algn="l"/>
            <a:r>
              <a:rPr lang="de-CH" sz="4000" dirty="0"/>
              <a:t>Installation </a:t>
            </a:r>
            <a:r>
              <a:rPr lang="de-CH" sz="4000" dirty="0" err="1"/>
              <a:t>of</a:t>
            </a:r>
            <a:r>
              <a:rPr lang="de-CH" sz="4000" dirty="0"/>
              <a:t> </a:t>
            </a:r>
            <a:r>
              <a:rPr lang="de-CH" sz="4000" dirty="0" err="1"/>
              <a:t>basic</a:t>
            </a:r>
            <a:r>
              <a:rPr lang="de-CH" sz="4000" dirty="0"/>
              <a:t> </a:t>
            </a:r>
            <a:r>
              <a:rPr lang="de-CH" sz="4000" dirty="0" err="1"/>
              <a:t>components</a:t>
            </a:r>
            <a:r>
              <a:rPr lang="de-CH" sz="4000" dirty="0"/>
              <a:t> </a:t>
            </a:r>
            <a:r>
              <a:rPr lang="de-CH" sz="4000" dirty="0" err="1"/>
              <a:t>for</a:t>
            </a:r>
            <a:r>
              <a:rPr lang="de-CH" sz="4000" dirty="0"/>
              <a:t> BIO325</a:t>
            </a:r>
            <a:endParaRPr lang="de-CH" sz="54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5ED5B56-1232-41A1-9043-3FBE8BE02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416474"/>
            <a:ext cx="4167376" cy="1155525"/>
          </a:xfrm>
        </p:spPr>
        <p:txBody>
          <a:bodyPr anchor="b">
            <a:normAutofit/>
          </a:bodyPr>
          <a:lstStyle/>
          <a:p>
            <a:pPr algn="l"/>
            <a:endParaRPr lang="en-GB" sz="2000" dirty="0"/>
          </a:p>
          <a:p>
            <a:pPr algn="l"/>
            <a:r>
              <a:rPr lang="en-GB" sz="2000" dirty="0"/>
              <a:t>IT introduction</a:t>
            </a:r>
          </a:p>
          <a:p>
            <a:pPr algn="l"/>
            <a:endParaRPr lang="de-CH" sz="20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A19F054-ECB4-4C80-A12A-7BEFD6261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356350"/>
            <a:ext cx="4948428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BIO325 - Systems dynamics in cell and developmental biology</a:t>
            </a:r>
            <a:endParaRPr lang="en-GB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6D90A46-D821-405D-BA53-9F7D3B8B57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01000" y="6356350"/>
            <a:ext cx="2714626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14.10.2022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F5914367-C125-4DD5-B313-F8BB403D0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5174" y="6356350"/>
            <a:ext cx="4286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45F5C36-3FA1-4E7D-B696-E88080239CC3}" type="slidenum">
              <a:rPr lang="en-GB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67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661</Words>
  <Application>Microsoft Office PowerPoint</Application>
  <PresentationFormat>Breitbild</PresentationFormat>
  <Paragraphs>121</Paragraphs>
  <Slides>14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Source Sans Pro</vt:lpstr>
      <vt:lpstr>Office Theme</vt:lpstr>
      <vt:lpstr>Systems dynamics in cell and developmental biology</vt:lpstr>
      <vt:lpstr>What is a digital image?</vt:lpstr>
      <vt:lpstr>Images in fluorescence microscopy</vt:lpstr>
      <vt:lpstr>Image-based systems biology approach</vt:lpstr>
      <vt:lpstr>Image segmentation</vt:lpstr>
      <vt:lpstr>Data exploration and plotting</vt:lpstr>
      <vt:lpstr>5-EU injection in zebrafish embryos </vt:lpstr>
      <vt:lpstr>Click-it and IF staining</vt:lpstr>
      <vt:lpstr>Installation of basic components for BIO325</vt:lpstr>
      <vt:lpstr>Installation of basic components for BIO325</vt:lpstr>
      <vt:lpstr>Installation of Git</vt:lpstr>
      <vt:lpstr>Installation of Miniconda</vt:lpstr>
      <vt:lpstr>Create a virtual environment for Python</vt:lpstr>
      <vt:lpstr>Clone the bio325_2021 github repository and install the requirements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analysis pipeline (I)</dc:title>
  <dc:creator>Adrian Tschan</dc:creator>
  <cp:lastModifiedBy>Adrian Tschan</cp:lastModifiedBy>
  <cp:revision>39</cp:revision>
  <dcterms:created xsi:type="dcterms:W3CDTF">2019-10-22T12:31:50Z</dcterms:created>
  <dcterms:modified xsi:type="dcterms:W3CDTF">2022-10-13T16:55:56Z</dcterms:modified>
</cp:coreProperties>
</file>